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Lst>
  <p:notesMasterIdLst>
    <p:notesMasterId r:id="rId28"/>
  </p:notesMasterIdLst>
  <p:handoutMasterIdLst>
    <p:handoutMasterId r:id="rId29"/>
  </p:handoutMasterIdLst>
  <p:sldIdLst>
    <p:sldId id="331" r:id="rId3"/>
    <p:sldId id="332" r:id="rId4"/>
    <p:sldId id="338" r:id="rId5"/>
    <p:sldId id="339" r:id="rId6"/>
    <p:sldId id="756" r:id="rId7"/>
    <p:sldId id="371" r:id="rId8"/>
    <p:sldId id="374" r:id="rId9"/>
    <p:sldId id="802" r:id="rId10"/>
    <p:sldId id="792" r:id="rId11"/>
    <p:sldId id="794" r:id="rId12"/>
    <p:sldId id="797" r:id="rId13"/>
    <p:sldId id="333" r:id="rId14"/>
    <p:sldId id="334" r:id="rId15"/>
    <p:sldId id="335" r:id="rId16"/>
    <p:sldId id="336" r:id="rId17"/>
    <p:sldId id="337" r:id="rId18"/>
    <p:sldId id="318" r:id="rId19"/>
    <p:sldId id="340" r:id="rId20"/>
    <p:sldId id="317" r:id="rId21"/>
    <p:sldId id="314" r:id="rId22"/>
    <p:sldId id="315" r:id="rId23"/>
    <p:sldId id="284" r:id="rId24"/>
    <p:sldId id="321" r:id="rId25"/>
    <p:sldId id="322" r:id="rId26"/>
    <p:sldId id="323" r:id="rId2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88" d="100"/>
          <a:sy n="88" d="100"/>
        </p:scale>
        <p:origin x="278" y="7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28-11-2021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1"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rtlCol="0" anchor="ctr"/>
          <a:lstStyle/>
          <a:p>
            <a:pPr algn="ctr"/>
            <a:endParaRPr lang="en-US" sz="1799">
              <a:solidFill>
                <a:prstClr val="white"/>
              </a:solidFill>
            </a:endParaRPr>
          </a:p>
        </p:txBody>
      </p:sp>
      <p:sp>
        <p:nvSpPr>
          <p:cNvPr id="2" name="Title 1"/>
          <p:cNvSpPr>
            <a:spLocks noGrp="1"/>
          </p:cNvSpPr>
          <p:nvPr>
            <p:ph type="ctrTitle"/>
          </p:nvPr>
        </p:nvSpPr>
        <p:spPr>
          <a:xfrm>
            <a:off x="914163" y="3887117"/>
            <a:ext cx="10360501"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285" indent="0" algn="ctr">
              <a:buNone/>
              <a:defRPr>
                <a:solidFill>
                  <a:schemeClr val="tx1">
                    <a:tint val="75000"/>
                  </a:schemeClr>
                </a:solidFill>
              </a:defRPr>
            </a:lvl2pPr>
            <a:lvl3pPr marL="1218570" indent="0" algn="ctr">
              <a:buNone/>
              <a:defRPr>
                <a:solidFill>
                  <a:schemeClr val="tx1">
                    <a:tint val="75000"/>
                  </a:schemeClr>
                </a:solidFill>
              </a:defRPr>
            </a:lvl3pPr>
            <a:lvl4pPr marL="1827855" indent="0" algn="ctr">
              <a:buNone/>
              <a:defRPr>
                <a:solidFill>
                  <a:schemeClr val="tx1">
                    <a:tint val="75000"/>
                  </a:schemeClr>
                </a:solidFill>
              </a:defRPr>
            </a:lvl4pPr>
            <a:lvl5pPr marL="2437141" indent="0" algn="ctr">
              <a:buNone/>
              <a:defRPr>
                <a:solidFill>
                  <a:schemeClr val="tx1">
                    <a:tint val="75000"/>
                  </a:schemeClr>
                </a:solidFill>
              </a:defRPr>
            </a:lvl5pPr>
            <a:lvl6pPr marL="3046426" indent="0" algn="ctr">
              <a:buNone/>
              <a:defRPr>
                <a:solidFill>
                  <a:schemeClr val="tx1">
                    <a:tint val="75000"/>
                  </a:schemeClr>
                </a:solidFill>
              </a:defRPr>
            </a:lvl6pPr>
            <a:lvl7pPr marL="3655711" indent="0" algn="ctr">
              <a:buNone/>
              <a:defRPr>
                <a:solidFill>
                  <a:schemeClr val="tx1">
                    <a:tint val="75000"/>
                  </a:schemeClr>
                </a:solidFill>
              </a:defRPr>
            </a:lvl7pPr>
            <a:lvl8pPr marL="4264995" indent="0" algn="ctr">
              <a:buNone/>
              <a:defRPr>
                <a:solidFill>
                  <a:schemeClr val="tx1">
                    <a:tint val="75000"/>
                  </a:schemeClr>
                </a:solidFill>
              </a:defRPr>
            </a:lvl8pPr>
            <a:lvl9pPr marL="487428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3824883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3" y="2130428"/>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310" indent="0" algn="ctr">
              <a:buNone/>
              <a:defRPr>
                <a:solidFill>
                  <a:schemeClr val="tx1">
                    <a:tint val="75000"/>
                  </a:schemeClr>
                </a:solidFill>
              </a:defRPr>
            </a:lvl2pPr>
            <a:lvl3pPr marL="1218621" indent="0" algn="ctr">
              <a:buNone/>
              <a:defRPr>
                <a:solidFill>
                  <a:schemeClr val="tx1">
                    <a:tint val="75000"/>
                  </a:schemeClr>
                </a:solidFill>
              </a:defRPr>
            </a:lvl3pPr>
            <a:lvl4pPr marL="1827931" indent="0" algn="ctr">
              <a:buNone/>
              <a:defRPr>
                <a:solidFill>
                  <a:schemeClr val="tx1">
                    <a:tint val="75000"/>
                  </a:schemeClr>
                </a:solidFill>
              </a:defRPr>
            </a:lvl4pPr>
            <a:lvl5pPr marL="2437242" indent="0" algn="ctr">
              <a:buNone/>
              <a:defRPr>
                <a:solidFill>
                  <a:schemeClr val="tx1">
                    <a:tint val="75000"/>
                  </a:schemeClr>
                </a:solidFill>
              </a:defRPr>
            </a:lvl5pPr>
            <a:lvl6pPr marL="3046553" indent="0" algn="ctr">
              <a:buNone/>
              <a:defRPr>
                <a:solidFill>
                  <a:schemeClr val="tx1">
                    <a:tint val="75000"/>
                  </a:schemeClr>
                </a:solidFill>
              </a:defRPr>
            </a:lvl6pPr>
            <a:lvl7pPr marL="3655863" indent="0" algn="ctr">
              <a:buNone/>
              <a:defRPr>
                <a:solidFill>
                  <a:schemeClr val="tx1">
                    <a:tint val="75000"/>
                  </a:schemeClr>
                </a:solidFill>
              </a:defRPr>
            </a:lvl7pPr>
            <a:lvl8pPr marL="4265173" indent="0" algn="ctr">
              <a:buNone/>
              <a:defRPr>
                <a:solidFill>
                  <a:schemeClr val="tx1">
                    <a:tint val="75000"/>
                  </a:schemeClr>
                </a:solidFill>
              </a:defRPr>
            </a:lvl8pPr>
            <a:lvl9pPr marL="487448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8345544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6444151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3"/>
            <a:ext cx="10360501" cy="1362075"/>
          </a:xfrm>
        </p:spPr>
        <p:txBody>
          <a:bodyPr anchor="t"/>
          <a:lstStyle>
            <a:lvl1pPr algn="l">
              <a:defRPr sz="5298"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699">
                <a:solidFill>
                  <a:schemeClr val="tx1">
                    <a:tint val="75000"/>
                  </a:schemeClr>
                </a:solidFill>
              </a:defRPr>
            </a:lvl1pPr>
            <a:lvl2pPr marL="609310" indent="0">
              <a:buNone/>
              <a:defRPr sz="2399">
                <a:solidFill>
                  <a:schemeClr val="tx1">
                    <a:tint val="75000"/>
                  </a:schemeClr>
                </a:solidFill>
              </a:defRPr>
            </a:lvl2pPr>
            <a:lvl3pPr marL="1218621" indent="0">
              <a:buNone/>
              <a:defRPr sz="2099">
                <a:solidFill>
                  <a:schemeClr val="tx1">
                    <a:tint val="75000"/>
                  </a:schemeClr>
                </a:solidFill>
              </a:defRPr>
            </a:lvl3pPr>
            <a:lvl4pPr marL="1827931" indent="0">
              <a:buNone/>
              <a:defRPr sz="1899">
                <a:solidFill>
                  <a:schemeClr val="tx1">
                    <a:tint val="75000"/>
                  </a:schemeClr>
                </a:solidFill>
              </a:defRPr>
            </a:lvl4pPr>
            <a:lvl5pPr marL="2437242" indent="0">
              <a:buNone/>
              <a:defRPr sz="1899">
                <a:solidFill>
                  <a:schemeClr val="tx1">
                    <a:tint val="75000"/>
                  </a:schemeClr>
                </a:solidFill>
              </a:defRPr>
            </a:lvl5pPr>
            <a:lvl6pPr marL="3046553" indent="0">
              <a:buNone/>
              <a:defRPr sz="1899">
                <a:solidFill>
                  <a:schemeClr val="tx1">
                    <a:tint val="75000"/>
                  </a:schemeClr>
                </a:solidFill>
              </a:defRPr>
            </a:lvl6pPr>
            <a:lvl7pPr marL="3655863" indent="0">
              <a:buNone/>
              <a:defRPr sz="1899">
                <a:solidFill>
                  <a:schemeClr val="tx1">
                    <a:tint val="75000"/>
                  </a:schemeClr>
                </a:solidFill>
              </a:defRPr>
            </a:lvl7pPr>
            <a:lvl8pPr marL="4265173" indent="0">
              <a:buNone/>
              <a:defRPr sz="1899">
                <a:solidFill>
                  <a:schemeClr val="tx1">
                    <a:tint val="75000"/>
                  </a:schemeClr>
                </a:solidFill>
              </a:defRPr>
            </a:lvl8pPr>
            <a:lvl9pPr marL="4874484" indent="0">
              <a:buNone/>
              <a:defRPr sz="189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9483299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3"/>
            <a:ext cx="5383398" cy="4525963"/>
          </a:xfrm>
        </p:spPr>
        <p:txBody>
          <a:bodyPr/>
          <a:lstStyle>
            <a:lvl1pPr>
              <a:defRPr sz="3699"/>
            </a:lvl1pPr>
            <a:lvl2pPr>
              <a:defRPr sz="3199"/>
            </a:lvl2pPr>
            <a:lvl3pPr>
              <a:defRPr sz="2699"/>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3"/>
            <a:ext cx="5383398" cy="4525963"/>
          </a:xfrm>
        </p:spPr>
        <p:txBody>
          <a:bodyPr/>
          <a:lstStyle>
            <a:lvl1pPr>
              <a:defRPr sz="3699"/>
            </a:lvl1pPr>
            <a:lvl2pPr>
              <a:defRPr sz="3199"/>
            </a:lvl2pPr>
            <a:lvl3pPr>
              <a:defRPr sz="2699"/>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3416807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2" y="1535115"/>
            <a:ext cx="5385514" cy="639763"/>
          </a:xfrm>
        </p:spPr>
        <p:txBody>
          <a:bodyPr anchor="b"/>
          <a:lstStyle>
            <a:lvl1pPr marL="0" indent="0">
              <a:buNone/>
              <a:defRPr sz="3199" b="1"/>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a:t>Click to edit Master text styles</a:t>
            </a:r>
          </a:p>
        </p:txBody>
      </p:sp>
      <p:sp>
        <p:nvSpPr>
          <p:cNvPr id="4" name="Content Placeholder 3"/>
          <p:cNvSpPr>
            <a:spLocks noGrp="1"/>
          </p:cNvSpPr>
          <p:nvPr>
            <p:ph sz="half" idx="2"/>
          </p:nvPr>
        </p:nvSpPr>
        <p:spPr>
          <a:xfrm>
            <a:off x="609442" y="2174875"/>
            <a:ext cx="5385514" cy="3951288"/>
          </a:xfrm>
        </p:spPr>
        <p:txBody>
          <a:bodyPr/>
          <a:lstStyle>
            <a:lvl1pPr>
              <a:defRPr sz="3199"/>
            </a:lvl1pPr>
            <a:lvl2pPr>
              <a:defRPr sz="2699"/>
            </a:lvl2pPr>
            <a:lvl3pPr>
              <a:defRPr sz="2399"/>
            </a:lvl3pPr>
            <a:lvl4pPr>
              <a:defRPr sz="2099"/>
            </a:lvl4pPr>
            <a:lvl5pPr>
              <a:defRPr sz="2099"/>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5"/>
            <a:ext cx="5387630" cy="639763"/>
          </a:xfrm>
        </p:spPr>
        <p:txBody>
          <a:bodyPr anchor="b"/>
          <a:lstStyle>
            <a:lvl1pPr marL="0" indent="0">
              <a:buNone/>
              <a:defRPr sz="3199" b="1"/>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199"/>
            </a:lvl1pPr>
            <a:lvl2pPr>
              <a:defRPr sz="2699"/>
            </a:lvl2pPr>
            <a:lvl3pPr>
              <a:defRPr sz="2399"/>
            </a:lvl3pPr>
            <a:lvl4pPr>
              <a:defRPr sz="2099"/>
            </a:lvl4pPr>
            <a:lvl5pPr>
              <a:defRPr sz="2099"/>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90736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599"/>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8992399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599"/>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813469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2180156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51"/>
            <a:ext cx="4010039" cy="1162051"/>
          </a:xfrm>
        </p:spPr>
        <p:txBody>
          <a:bodyPr anchor="b"/>
          <a:lstStyle>
            <a:lvl1pPr algn="l">
              <a:defRPr sz="2699" b="1"/>
            </a:lvl1pPr>
          </a:lstStyle>
          <a:p>
            <a:r>
              <a:rPr lang="en-US"/>
              <a:t>Click to edit Master title style</a:t>
            </a:r>
          </a:p>
        </p:txBody>
      </p:sp>
      <p:sp>
        <p:nvSpPr>
          <p:cNvPr id="3" name="Content Placeholder 2"/>
          <p:cNvSpPr>
            <a:spLocks noGrp="1"/>
          </p:cNvSpPr>
          <p:nvPr>
            <p:ph idx="1"/>
          </p:nvPr>
        </p:nvSpPr>
        <p:spPr>
          <a:xfrm>
            <a:off x="4765492" y="273054"/>
            <a:ext cx="6813892" cy="5853113"/>
          </a:xfrm>
        </p:spPr>
        <p:txBody>
          <a:bodyPr/>
          <a:lstStyle>
            <a:lvl1pPr>
              <a:defRPr sz="4299"/>
            </a:lvl1pPr>
            <a:lvl2pPr>
              <a:defRPr sz="3699"/>
            </a:lvl2pPr>
            <a:lvl3pPr>
              <a:defRPr sz="3199"/>
            </a:lvl3pPr>
            <a:lvl4pPr>
              <a:defRPr sz="2699"/>
            </a:lvl4pPr>
            <a:lvl5pPr>
              <a:defRPr sz="2699"/>
            </a:lvl5pPr>
            <a:lvl6pPr>
              <a:defRPr sz="2699"/>
            </a:lvl6pPr>
            <a:lvl7pPr>
              <a:defRPr sz="2699"/>
            </a:lvl7pPr>
            <a:lvl8pPr>
              <a:defRPr sz="2699"/>
            </a:lvl8pPr>
            <a:lvl9pPr>
              <a:defRPr sz="26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3"/>
            <a:ext cx="4010039" cy="4691063"/>
          </a:xfrm>
        </p:spPr>
        <p:txBody>
          <a:bodyPr/>
          <a:lstStyle>
            <a:lvl1pPr marL="0" indent="0">
              <a:buNone/>
              <a:defRPr sz="1899"/>
            </a:lvl1pPr>
            <a:lvl2pPr marL="609310" indent="0">
              <a:buNone/>
              <a:defRPr sz="1600"/>
            </a:lvl2pPr>
            <a:lvl3pPr marL="1218621" indent="0">
              <a:buNone/>
              <a:defRPr sz="1300"/>
            </a:lvl3pPr>
            <a:lvl4pPr marL="1827931" indent="0">
              <a:buNone/>
              <a:defRPr sz="1200"/>
            </a:lvl4pPr>
            <a:lvl5pPr marL="2437242" indent="0">
              <a:buNone/>
              <a:defRPr sz="1200"/>
            </a:lvl5pPr>
            <a:lvl6pPr marL="3046553" indent="0">
              <a:buNone/>
              <a:defRPr sz="1200"/>
            </a:lvl6pPr>
            <a:lvl7pPr marL="3655863" indent="0">
              <a:buNone/>
              <a:defRPr sz="1200"/>
            </a:lvl7pPr>
            <a:lvl8pPr marL="4265173" indent="0">
              <a:buNone/>
              <a:defRPr sz="1200"/>
            </a:lvl8pPr>
            <a:lvl9pPr marL="487448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3867975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6" y="4800602"/>
            <a:ext cx="7313295" cy="566739"/>
          </a:xfrm>
        </p:spPr>
        <p:txBody>
          <a:bodyPr anchor="b"/>
          <a:lstStyle>
            <a:lvl1pPr algn="l">
              <a:defRPr sz="2699" b="1"/>
            </a:lvl1pPr>
          </a:lstStyle>
          <a:p>
            <a:r>
              <a:rPr lang="en-US"/>
              <a:t>Click to edit Master title style</a:t>
            </a:r>
          </a:p>
        </p:txBody>
      </p:sp>
      <p:sp>
        <p:nvSpPr>
          <p:cNvPr id="3" name="Picture Placeholder 2"/>
          <p:cNvSpPr>
            <a:spLocks noGrp="1"/>
          </p:cNvSpPr>
          <p:nvPr>
            <p:ph type="pic" idx="1"/>
          </p:nvPr>
        </p:nvSpPr>
        <p:spPr>
          <a:xfrm>
            <a:off x="2389096" y="612775"/>
            <a:ext cx="7313295" cy="4114800"/>
          </a:xfrm>
        </p:spPr>
        <p:txBody>
          <a:bodyPr/>
          <a:lstStyle>
            <a:lvl1pPr marL="0" indent="0">
              <a:buNone/>
              <a:defRPr sz="4299"/>
            </a:lvl1pPr>
            <a:lvl2pPr marL="609310" indent="0">
              <a:buNone/>
              <a:defRPr sz="3699"/>
            </a:lvl2pPr>
            <a:lvl3pPr marL="1218621" indent="0">
              <a:buNone/>
              <a:defRPr sz="3199"/>
            </a:lvl3pPr>
            <a:lvl4pPr marL="1827931" indent="0">
              <a:buNone/>
              <a:defRPr sz="2699"/>
            </a:lvl4pPr>
            <a:lvl5pPr marL="2437242" indent="0">
              <a:buNone/>
              <a:defRPr sz="2699"/>
            </a:lvl5pPr>
            <a:lvl6pPr marL="3046553" indent="0">
              <a:buNone/>
              <a:defRPr sz="2699"/>
            </a:lvl6pPr>
            <a:lvl7pPr marL="3655863" indent="0">
              <a:buNone/>
              <a:defRPr sz="2699"/>
            </a:lvl7pPr>
            <a:lvl8pPr marL="4265173" indent="0">
              <a:buNone/>
              <a:defRPr sz="2699"/>
            </a:lvl8pPr>
            <a:lvl9pPr marL="4874484" indent="0">
              <a:buNone/>
              <a:defRPr sz="2699"/>
            </a:lvl9pPr>
          </a:lstStyle>
          <a:p>
            <a:endParaRPr lang="en-US"/>
          </a:p>
        </p:txBody>
      </p:sp>
      <p:sp>
        <p:nvSpPr>
          <p:cNvPr id="4" name="Text Placeholder 3"/>
          <p:cNvSpPr>
            <a:spLocks noGrp="1"/>
          </p:cNvSpPr>
          <p:nvPr>
            <p:ph type="body" sz="half" idx="2"/>
          </p:nvPr>
        </p:nvSpPr>
        <p:spPr>
          <a:xfrm>
            <a:off x="2389096" y="5367340"/>
            <a:ext cx="7313295" cy="804863"/>
          </a:xfrm>
        </p:spPr>
        <p:txBody>
          <a:bodyPr/>
          <a:lstStyle>
            <a:lvl1pPr marL="0" indent="0">
              <a:buNone/>
              <a:defRPr sz="1899"/>
            </a:lvl1pPr>
            <a:lvl2pPr marL="609310" indent="0">
              <a:buNone/>
              <a:defRPr sz="1600"/>
            </a:lvl2pPr>
            <a:lvl3pPr marL="1218621" indent="0">
              <a:buNone/>
              <a:defRPr sz="1300"/>
            </a:lvl3pPr>
            <a:lvl4pPr marL="1827931" indent="0">
              <a:buNone/>
              <a:defRPr sz="1200"/>
            </a:lvl4pPr>
            <a:lvl5pPr marL="2437242" indent="0">
              <a:buNone/>
              <a:defRPr sz="1200"/>
            </a:lvl5pPr>
            <a:lvl6pPr marL="3046553" indent="0">
              <a:buNone/>
              <a:defRPr sz="1200"/>
            </a:lvl6pPr>
            <a:lvl7pPr marL="3655863" indent="0">
              <a:buNone/>
              <a:defRPr sz="1200"/>
            </a:lvl7pPr>
            <a:lvl8pPr marL="4265173" indent="0">
              <a:buNone/>
              <a:defRPr sz="1200"/>
            </a:lvl8pPr>
            <a:lvl9pPr marL="487448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425507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562243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41"/>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41"/>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0124296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7834" y="2870635"/>
            <a:ext cx="5930678" cy="711081"/>
          </a:xfrm>
        </p:spPr>
        <p:txBody>
          <a:bodyPr>
            <a:normAutofit/>
          </a:bodyPr>
          <a:lstStyle>
            <a:lvl1pPr algn="ctr">
              <a:defRPr sz="3599"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70578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theme" Target="../theme/theme2.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11/28/2021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2" y="274641"/>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2" y="1138426"/>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3"/>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11/28/2021</a:t>
            </a:fld>
            <a:endParaRPr lang="en-US"/>
          </a:p>
        </p:txBody>
      </p:sp>
      <p:sp>
        <p:nvSpPr>
          <p:cNvPr id="5" name="Footer Placeholder 4"/>
          <p:cNvSpPr>
            <a:spLocks noGrp="1"/>
          </p:cNvSpPr>
          <p:nvPr>
            <p:ph type="ftr" sz="quarter" idx="3"/>
          </p:nvPr>
        </p:nvSpPr>
        <p:spPr>
          <a:xfrm>
            <a:off x="4164516" y="6356353"/>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6" y="6356353"/>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413128030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Lst>
  <p:txStyles>
    <p:titleStyle>
      <a:lvl1pPr algn="l" defTabSz="1218621" rtl="0" eaLnBrk="1" latinLnBrk="0" hangingPunct="1">
        <a:spcBef>
          <a:spcPct val="0"/>
        </a:spcBef>
        <a:buNone/>
        <a:defRPr sz="3599" kern="1200">
          <a:solidFill>
            <a:schemeClr val="tx1"/>
          </a:solidFill>
          <a:latin typeface="+mj-lt"/>
          <a:ea typeface="+mj-ea"/>
          <a:cs typeface="+mj-cs"/>
        </a:defRPr>
      </a:lvl1pPr>
    </p:titleStyle>
    <p:bodyStyle>
      <a:lvl1pPr marL="456983" indent="-456983" algn="l" defTabSz="1218621"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130" indent="-380819" algn="l" defTabSz="1218621"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276" indent="-304656" algn="l" defTabSz="1218621"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587" indent="-304656" algn="l" defTabSz="1218621" rtl="0" eaLnBrk="1" latinLnBrk="0" hangingPunct="1">
        <a:spcBef>
          <a:spcPct val="20000"/>
        </a:spcBef>
        <a:buFont typeface="Arial" pitchFamily="34" charset="0"/>
        <a:buChar char="–"/>
        <a:defRPr sz="1999" kern="1200">
          <a:solidFill>
            <a:schemeClr val="tx1"/>
          </a:solidFill>
          <a:latin typeface="+mj-lt"/>
          <a:ea typeface="+mn-ea"/>
          <a:cs typeface="+mn-cs"/>
        </a:defRPr>
      </a:lvl4pPr>
      <a:lvl5pPr marL="2741897" indent="-304656" algn="l" defTabSz="1218621" rtl="0" eaLnBrk="1" latinLnBrk="0" hangingPunct="1">
        <a:spcBef>
          <a:spcPct val="20000"/>
        </a:spcBef>
        <a:buFont typeface="Arial" pitchFamily="34" charset="0"/>
        <a:buChar char="»"/>
        <a:defRPr sz="1999" kern="1200">
          <a:solidFill>
            <a:schemeClr val="tx1"/>
          </a:solidFill>
          <a:latin typeface="+mj-lt"/>
          <a:ea typeface="+mn-ea"/>
          <a:cs typeface="+mn-cs"/>
        </a:defRPr>
      </a:lvl5pPr>
      <a:lvl6pPr marL="3351207"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18"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829"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139"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621" rtl="0" eaLnBrk="1" latinLnBrk="0" hangingPunct="1">
        <a:defRPr sz="2399" kern="1200">
          <a:solidFill>
            <a:schemeClr val="tx1"/>
          </a:solidFill>
          <a:latin typeface="+mn-lt"/>
          <a:ea typeface="+mn-ea"/>
          <a:cs typeface="+mn-cs"/>
        </a:defRPr>
      </a:lvl1pPr>
      <a:lvl2pPr marL="609310" algn="l" defTabSz="1218621" rtl="0" eaLnBrk="1" latinLnBrk="0" hangingPunct="1">
        <a:defRPr sz="2399" kern="1200">
          <a:solidFill>
            <a:schemeClr val="tx1"/>
          </a:solidFill>
          <a:latin typeface="+mn-lt"/>
          <a:ea typeface="+mn-ea"/>
          <a:cs typeface="+mn-cs"/>
        </a:defRPr>
      </a:lvl2pPr>
      <a:lvl3pPr marL="1218621" algn="l" defTabSz="1218621" rtl="0" eaLnBrk="1" latinLnBrk="0" hangingPunct="1">
        <a:defRPr sz="2399" kern="1200">
          <a:solidFill>
            <a:schemeClr val="tx1"/>
          </a:solidFill>
          <a:latin typeface="+mn-lt"/>
          <a:ea typeface="+mn-ea"/>
          <a:cs typeface="+mn-cs"/>
        </a:defRPr>
      </a:lvl3pPr>
      <a:lvl4pPr marL="1827931" algn="l" defTabSz="1218621" rtl="0" eaLnBrk="1" latinLnBrk="0" hangingPunct="1">
        <a:defRPr sz="2399" kern="1200">
          <a:solidFill>
            <a:schemeClr val="tx1"/>
          </a:solidFill>
          <a:latin typeface="+mn-lt"/>
          <a:ea typeface="+mn-ea"/>
          <a:cs typeface="+mn-cs"/>
        </a:defRPr>
      </a:lvl4pPr>
      <a:lvl5pPr marL="2437242" algn="l" defTabSz="1218621" rtl="0" eaLnBrk="1" latinLnBrk="0" hangingPunct="1">
        <a:defRPr sz="2399" kern="1200">
          <a:solidFill>
            <a:schemeClr val="tx1"/>
          </a:solidFill>
          <a:latin typeface="+mn-lt"/>
          <a:ea typeface="+mn-ea"/>
          <a:cs typeface="+mn-cs"/>
        </a:defRPr>
      </a:lvl5pPr>
      <a:lvl6pPr marL="3046553" algn="l" defTabSz="1218621" rtl="0" eaLnBrk="1" latinLnBrk="0" hangingPunct="1">
        <a:defRPr sz="2399" kern="1200">
          <a:solidFill>
            <a:schemeClr val="tx1"/>
          </a:solidFill>
          <a:latin typeface="+mn-lt"/>
          <a:ea typeface="+mn-ea"/>
          <a:cs typeface="+mn-cs"/>
        </a:defRPr>
      </a:lvl6pPr>
      <a:lvl7pPr marL="3655863" algn="l" defTabSz="1218621" rtl="0" eaLnBrk="1" latinLnBrk="0" hangingPunct="1">
        <a:defRPr sz="2399" kern="1200">
          <a:solidFill>
            <a:schemeClr val="tx1"/>
          </a:solidFill>
          <a:latin typeface="+mn-lt"/>
          <a:ea typeface="+mn-ea"/>
          <a:cs typeface="+mn-cs"/>
        </a:defRPr>
      </a:lvl7pPr>
      <a:lvl8pPr marL="4265173" algn="l" defTabSz="1218621" rtl="0" eaLnBrk="1" latinLnBrk="0" hangingPunct="1">
        <a:defRPr sz="2399" kern="1200">
          <a:solidFill>
            <a:schemeClr val="tx1"/>
          </a:solidFill>
          <a:latin typeface="+mn-lt"/>
          <a:ea typeface="+mn-ea"/>
          <a:cs typeface="+mn-cs"/>
        </a:defRPr>
      </a:lvl8pPr>
      <a:lvl9pPr marL="4874484" algn="l" defTabSz="1218621"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9.png"/><Relationship Id="rId1" Type="http://schemas.openxmlformats.org/officeDocument/2006/relationships/slideLayout" Target="../slideLayouts/slideLayout28.xml"/><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hyperlink" Target="https://help.sap.com/viewer/923180ddb98240829d935862025004d6/Cloud/en-US/f6cb3e3402694f5585068e5e5161a7c1.html"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26/03_Travel.txt" TargetMode="External"/><Relationship Id="rId5" Type="http://schemas.openxmlformats.org/officeDocument/2006/relationships/hyperlink" Target="https://github.com/soyuztechnologies/LamResearchS4HANA/blob/master/RAP/Day%2026/02_Customer.txt" TargetMode="External"/><Relationship Id="rId4" Type="http://schemas.openxmlformats.org/officeDocument/2006/relationships/hyperlink" Target="https://github.com/soyuztechnologies/LamResearchS4HANA/blob/master/RAP/Day%2026/01_Agency.txt"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26/04_Class%20Pool%20Code.txt" TargetMode="Externa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tif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4.png"/><Relationship Id="rId4" Type="http://schemas.openxmlformats.org/officeDocument/2006/relationships/image" Target="../media/image30.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5.jpg"/><Relationship Id="rId7" Type="http://schemas.openxmlformats.org/officeDocument/2006/relationships/image" Target="../media/image3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6/Behaviour%20Defini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5/Service%20Defini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28.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26</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Fiori Elements - List Report Application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726D6757-E99E-46D4-94EB-628DD9D0C2FB}"/>
              </a:ext>
            </a:extLst>
          </p:cNvPr>
          <p:cNvSpPr/>
          <p:nvPr/>
        </p:nvSpPr>
        <p:spPr>
          <a:xfrm>
            <a:off x="172563" y="916576"/>
            <a:ext cx="11763778" cy="646163"/>
          </a:xfrm>
          <a:prstGeom prst="rect">
            <a:avLst/>
          </a:prstGeom>
        </p:spPr>
        <p:txBody>
          <a:bodyPr wrap="square">
            <a:spAutoFit/>
          </a:bodyPr>
          <a:lstStyle/>
          <a:p>
            <a:pPr defTabSz="914126"/>
            <a:r>
              <a:rPr lang="en-US" sz="1799"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sz="1799" dirty="0">
              <a:solidFill>
                <a:prstClr val="black"/>
              </a:solidFill>
              <a:latin typeface="Calibri"/>
            </a:endParaRPr>
          </a:p>
        </p:txBody>
      </p:sp>
      <p:pic>
        <p:nvPicPr>
          <p:cNvPr id="3" name="Picture 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564" y="2321692"/>
            <a:ext cx="5395120" cy="3555957"/>
          </a:xfrm>
          <a:prstGeom prst="rect">
            <a:avLst/>
          </a:prstGeom>
        </p:spPr>
      </p:pic>
      <p:pic>
        <p:nvPicPr>
          <p:cNvPr id="4" name="Picture 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3854" y="2311359"/>
            <a:ext cx="5312406" cy="3566290"/>
          </a:xfrm>
          <a:prstGeom prst="rect">
            <a:avLst/>
          </a:prstGeom>
        </p:spPr>
      </p:pic>
      <p:cxnSp>
        <p:nvCxnSpPr>
          <p:cNvPr id="6" name="Straight Arrow Connector 5">
            <a:extLst>
              <a:ext uri="{FF2B5EF4-FFF2-40B4-BE49-F238E27FC236}">
                <a16:creationId xmlns:a16="http://schemas.microsoft.com/office/drawing/2014/main" id="{3C7E7024-6291-4FE3-BFA2-B94268C57C5A}"/>
              </a:ext>
            </a:extLst>
          </p:cNvPr>
          <p:cNvCxnSpPr/>
          <p:nvPr/>
        </p:nvCxnSpPr>
        <p:spPr>
          <a:xfrm>
            <a:off x="5249901" y="3997086"/>
            <a:ext cx="15845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642E204-BFDF-4042-A795-18F061547904}"/>
              </a:ext>
            </a:extLst>
          </p:cNvPr>
          <p:cNvSpPr/>
          <p:nvPr/>
        </p:nvSpPr>
        <p:spPr>
          <a:xfrm>
            <a:off x="5119306" y="3927436"/>
            <a:ext cx="200245" cy="15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8" name="TextBox 7">
            <a:extLst>
              <a:ext uri="{FF2B5EF4-FFF2-40B4-BE49-F238E27FC236}">
                <a16:creationId xmlns:a16="http://schemas.microsoft.com/office/drawing/2014/main" id="{44C52484-19F5-408A-BC62-FBFCB32F1F7E}"/>
              </a:ext>
            </a:extLst>
          </p:cNvPr>
          <p:cNvSpPr txBox="1"/>
          <p:nvPr/>
        </p:nvSpPr>
        <p:spPr>
          <a:xfrm>
            <a:off x="1645491" y="1846629"/>
            <a:ext cx="2411646" cy="369236"/>
          </a:xfrm>
          <a:prstGeom prst="rect">
            <a:avLst/>
          </a:prstGeom>
          <a:noFill/>
        </p:spPr>
        <p:txBody>
          <a:bodyPr wrap="square" rtlCol="0">
            <a:spAutoFit/>
          </a:bodyPr>
          <a:lstStyle/>
          <a:p>
            <a:pPr defTabSz="914126"/>
            <a:r>
              <a:rPr lang="en-US" sz="1799" b="1" dirty="0">
                <a:solidFill>
                  <a:prstClr val="black"/>
                </a:solidFill>
                <a:latin typeface="Calibri"/>
              </a:rPr>
              <a:t>List Report</a:t>
            </a:r>
          </a:p>
        </p:txBody>
      </p:sp>
      <p:sp>
        <p:nvSpPr>
          <p:cNvPr id="13" name="TextBox 12">
            <a:extLst>
              <a:ext uri="{FF2B5EF4-FFF2-40B4-BE49-F238E27FC236}">
                <a16:creationId xmlns:a16="http://schemas.microsoft.com/office/drawing/2014/main" id="{71A2377C-9414-4A2F-B07F-D3D529A4B620}"/>
              </a:ext>
            </a:extLst>
          </p:cNvPr>
          <p:cNvSpPr txBox="1"/>
          <p:nvPr/>
        </p:nvSpPr>
        <p:spPr>
          <a:xfrm>
            <a:off x="8475586" y="1873063"/>
            <a:ext cx="2411646" cy="369236"/>
          </a:xfrm>
          <a:prstGeom prst="rect">
            <a:avLst/>
          </a:prstGeom>
          <a:noFill/>
        </p:spPr>
        <p:txBody>
          <a:bodyPr wrap="square" rtlCol="0">
            <a:spAutoFit/>
          </a:bodyPr>
          <a:lstStyle/>
          <a:p>
            <a:pPr defTabSz="914126"/>
            <a:r>
              <a:rPr lang="en-US" sz="1799" b="1" dirty="0">
                <a:solidFill>
                  <a:prstClr val="black"/>
                </a:solidFill>
                <a:latin typeface="Calibri"/>
              </a:rPr>
              <a:t>Object Page</a:t>
            </a:r>
          </a:p>
        </p:txBody>
      </p:sp>
      <p:sp>
        <p:nvSpPr>
          <p:cNvPr id="10" name="Rectangle 9">
            <a:extLst>
              <a:ext uri="{FF2B5EF4-FFF2-40B4-BE49-F238E27FC236}">
                <a16:creationId xmlns:a16="http://schemas.microsoft.com/office/drawing/2014/main" id="{48403F21-8D19-46D3-A625-7AA4BC5BEE17}"/>
              </a:ext>
            </a:extLst>
          </p:cNvPr>
          <p:cNvSpPr/>
          <p:nvPr/>
        </p:nvSpPr>
        <p:spPr>
          <a:xfrm>
            <a:off x="313427" y="2551840"/>
            <a:ext cx="5101893" cy="54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5" name="Rectangle 14">
            <a:extLst>
              <a:ext uri="{FF2B5EF4-FFF2-40B4-BE49-F238E27FC236}">
                <a16:creationId xmlns:a16="http://schemas.microsoft.com/office/drawing/2014/main" id="{982171AA-2DED-4E4C-A152-5CCB4D92784F}"/>
              </a:ext>
            </a:extLst>
          </p:cNvPr>
          <p:cNvSpPr/>
          <p:nvPr/>
        </p:nvSpPr>
        <p:spPr>
          <a:xfrm>
            <a:off x="313427" y="2329829"/>
            <a:ext cx="666032" cy="2220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6" name="Rectangle 15">
            <a:extLst>
              <a:ext uri="{FF2B5EF4-FFF2-40B4-BE49-F238E27FC236}">
                <a16:creationId xmlns:a16="http://schemas.microsoft.com/office/drawing/2014/main" id="{143D6B5D-DCE3-47EF-9DF8-042A3250CC0B}"/>
              </a:ext>
            </a:extLst>
          </p:cNvPr>
          <p:cNvSpPr/>
          <p:nvPr/>
        </p:nvSpPr>
        <p:spPr>
          <a:xfrm>
            <a:off x="298191" y="3392005"/>
            <a:ext cx="5101893" cy="2493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7" name="Rectangle 16">
            <a:extLst>
              <a:ext uri="{FF2B5EF4-FFF2-40B4-BE49-F238E27FC236}">
                <a16:creationId xmlns:a16="http://schemas.microsoft.com/office/drawing/2014/main" id="{1DB63F47-1713-409F-B397-58F03869A44F}"/>
              </a:ext>
            </a:extLst>
          </p:cNvPr>
          <p:cNvSpPr/>
          <p:nvPr/>
        </p:nvSpPr>
        <p:spPr>
          <a:xfrm>
            <a:off x="3460755" y="3206158"/>
            <a:ext cx="1954565" cy="1858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8" name="Rectangle 17">
            <a:extLst>
              <a:ext uri="{FF2B5EF4-FFF2-40B4-BE49-F238E27FC236}">
                <a16:creationId xmlns:a16="http://schemas.microsoft.com/office/drawing/2014/main" id="{D55E931C-779A-485C-B1A2-1D3F77032DA9}"/>
              </a:ext>
            </a:extLst>
          </p:cNvPr>
          <p:cNvSpPr/>
          <p:nvPr/>
        </p:nvSpPr>
        <p:spPr>
          <a:xfrm>
            <a:off x="6703854" y="2502296"/>
            <a:ext cx="5101893" cy="636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9" name="Rectangle 18">
            <a:extLst>
              <a:ext uri="{FF2B5EF4-FFF2-40B4-BE49-F238E27FC236}">
                <a16:creationId xmlns:a16="http://schemas.microsoft.com/office/drawing/2014/main" id="{D5311227-7E0B-4891-88CA-221EBF3BFF19}"/>
              </a:ext>
            </a:extLst>
          </p:cNvPr>
          <p:cNvSpPr/>
          <p:nvPr/>
        </p:nvSpPr>
        <p:spPr>
          <a:xfrm>
            <a:off x="6703855" y="3139511"/>
            <a:ext cx="1519249" cy="190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0" name="Rectangle 19">
            <a:extLst>
              <a:ext uri="{FF2B5EF4-FFF2-40B4-BE49-F238E27FC236}">
                <a16:creationId xmlns:a16="http://schemas.microsoft.com/office/drawing/2014/main" id="{F7E86D6C-4B14-4EC0-9EBD-D0C069257ED8}"/>
              </a:ext>
            </a:extLst>
          </p:cNvPr>
          <p:cNvSpPr/>
          <p:nvPr/>
        </p:nvSpPr>
        <p:spPr>
          <a:xfrm>
            <a:off x="6775681" y="3429000"/>
            <a:ext cx="5101893" cy="649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1" name="Rectangle 20">
            <a:extLst>
              <a:ext uri="{FF2B5EF4-FFF2-40B4-BE49-F238E27FC236}">
                <a16:creationId xmlns:a16="http://schemas.microsoft.com/office/drawing/2014/main" id="{2DB2DCB3-110E-4693-B2F9-D4187DBE88F6}"/>
              </a:ext>
            </a:extLst>
          </p:cNvPr>
          <p:cNvSpPr/>
          <p:nvPr/>
        </p:nvSpPr>
        <p:spPr>
          <a:xfrm>
            <a:off x="6809111" y="4580876"/>
            <a:ext cx="5101893" cy="7559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Tree>
    <p:extLst>
      <p:ext uri="{BB962C8B-B14F-4D97-AF65-F5344CB8AC3E}">
        <p14:creationId xmlns:p14="http://schemas.microsoft.com/office/powerpoint/2010/main" val="2418242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a:solidFill>
                  <a:prstClr val="black"/>
                </a:solidFill>
                <a:latin typeface="Cooper Black" panose="0208090404030B020404" pitchFamily="18" charset="0"/>
              </a:rPr>
              <a:t>Object Page</a:t>
            </a:r>
            <a:endParaRPr lang="en-US" sz="2799" dirty="0">
              <a:solidFill>
                <a:prstClr val="black"/>
              </a:solidFill>
              <a:latin typeface="Cooper Black" panose="0208090404030B020404" pitchFamily="18" charset="0"/>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https://blogs.sap.com/wp-content/uploads/2017/08/Develop-Object-Page-simple-example-facets.png">
            <a:extLst>
              <a:ext uri="{FF2B5EF4-FFF2-40B4-BE49-F238E27FC236}">
                <a16:creationId xmlns:a16="http://schemas.microsoft.com/office/drawing/2014/main" id="{C59AE2A7-6DCB-4063-BFCC-D37358BE0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98" y="916576"/>
            <a:ext cx="10195116" cy="544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72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Developing Read only List Report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9DBBFDB1-1D59-470B-9904-94A0F33E77EB}"/>
              </a:ext>
            </a:extLst>
          </p:cNvPr>
          <p:cNvSpPr txBox="1"/>
          <p:nvPr/>
        </p:nvSpPr>
        <p:spPr>
          <a:xfrm>
            <a:off x="609441" y="899721"/>
            <a:ext cx="9558150" cy="3785652"/>
          </a:xfrm>
          <a:prstGeom prst="rect">
            <a:avLst/>
          </a:prstGeom>
          <a:noFill/>
        </p:spPr>
        <p:txBody>
          <a:bodyPr wrap="square" rtlCol="0">
            <a:spAutoFit/>
          </a:bodyPr>
          <a:lstStyle/>
          <a:p>
            <a:r>
              <a:rPr lang="en-US" sz="2000" b="1" dirty="0"/>
              <a:t>UI Annotations</a:t>
            </a:r>
            <a:r>
              <a:rPr lang="en-US" sz="2000" dirty="0"/>
              <a:t> </a:t>
            </a:r>
          </a:p>
          <a:p>
            <a:pPr marL="285750" indent="-285750">
              <a:buFont typeface="Wingdings" panose="05000000000000000000" pitchFamily="2" charset="2"/>
              <a:buChar char="§"/>
            </a:pPr>
            <a:r>
              <a:rPr lang="en-US" sz="2000" dirty="0"/>
              <a:t>@UI.selectionField – Bring a filter field on smart filter bar</a:t>
            </a:r>
          </a:p>
          <a:p>
            <a:pPr marL="285750" indent="-285750">
              <a:buFont typeface="Wingdings" panose="05000000000000000000" pitchFamily="2" charset="2"/>
              <a:buChar char="§"/>
            </a:pPr>
            <a:r>
              <a:rPr lang="en-US" sz="2000" dirty="0"/>
              <a:t>@UI.lineItem – enable us to put a column inside the smart table, position, label</a:t>
            </a:r>
          </a:p>
          <a:p>
            <a:pPr marL="285750" indent="-285750">
              <a:buFont typeface="Wingdings" panose="05000000000000000000" pitchFamily="2" charset="2"/>
              <a:buChar char="§"/>
            </a:pPr>
            <a:r>
              <a:rPr lang="en-US" sz="2000" dirty="0"/>
              <a:t>@UI.identification – used create fields in Object page</a:t>
            </a:r>
          </a:p>
          <a:p>
            <a:pPr marL="285750" indent="-285750">
              <a:buFont typeface="Wingdings" panose="05000000000000000000" pitchFamily="2" charset="2"/>
              <a:buChar char="§"/>
            </a:pPr>
            <a:r>
              <a:rPr lang="en-US" sz="2000" dirty="0"/>
              <a:t>@Semantics.amount.currencyCode – mark the unit of amount field</a:t>
            </a:r>
          </a:p>
          <a:p>
            <a:pPr marL="285750" indent="-285750">
              <a:buFont typeface="Wingdings" panose="05000000000000000000" pitchFamily="2" charset="2"/>
              <a:buChar char="§"/>
            </a:pPr>
            <a:r>
              <a:rPr lang="en-US" sz="2000" dirty="0"/>
              <a:t>@UI.headerInfo.typeName – Label for displaying single record</a:t>
            </a:r>
          </a:p>
          <a:p>
            <a:pPr marL="285750" indent="-285750">
              <a:buFont typeface="Wingdings" panose="05000000000000000000" pitchFamily="2" charset="2"/>
              <a:buChar char="§"/>
            </a:pPr>
            <a:r>
              <a:rPr lang="en-US" sz="2000" dirty="0"/>
              <a:t>@UI.headerInfo.typeNamePlural – Table Label</a:t>
            </a:r>
          </a:p>
          <a:p>
            <a:pPr marL="285750" indent="-285750">
              <a:buFont typeface="Wingdings" panose="05000000000000000000" pitchFamily="2" charset="2"/>
              <a:buChar char="§"/>
            </a:pPr>
            <a:r>
              <a:rPr lang="en-US" sz="2000" dirty="0"/>
              <a:t>@UI.facet: [{purpose : #STANDARD – This will create a section inside the object page</a:t>
            </a:r>
          </a:p>
          <a:p>
            <a:r>
              <a:rPr lang="en-US" sz="2000" dirty="0"/>
              <a:t>                       type: #IDENTIFICTION_REFERENCE – What type of data you want to display}]</a:t>
            </a:r>
          </a:p>
          <a:p>
            <a:endParaRPr lang="en-US" sz="2000" dirty="0"/>
          </a:p>
          <a:p>
            <a:r>
              <a:rPr lang="en-US" sz="2000" dirty="0"/>
              <a:t>Documentation</a:t>
            </a:r>
          </a:p>
          <a:p>
            <a:r>
              <a:rPr lang="en-US" sz="2000" dirty="0">
                <a:hlinkClick r:id="rId3"/>
              </a:rPr>
              <a:t>Documentation Link for ABAP RAP</a:t>
            </a:r>
            <a:endParaRPr lang="en-IN" sz="2000" dirty="0"/>
          </a:p>
        </p:txBody>
      </p:sp>
    </p:spTree>
    <p:extLst>
      <p:ext uri="{BB962C8B-B14F-4D97-AF65-F5344CB8AC3E}">
        <p14:creationId xmlns:p14="http://schemas.microsoft.com/office/powerpoint/2010/main" val="148786130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Features with use of Annotation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B8DE833E-A6A3-4707-BE83-C1F8C42495EF}"/>
              </a:ext>
            </a:extLst>
          </p:cNvPr>
          <p:cNvSpPr txBox="1"/>
          <p:nvPr/>
        </p:nvSpPr>
        <p:spPr>
          <a:xfrm>
            <a:off x="609441" y="899721"/>
            <a:ext cx="10297144" cy="1938992"/>
          </a:xfrm>
          <a:prstGeom prst="rect">
            <a:avLst/>
          </a:prstGeom>
          <a:noFill/>
        </p:spPr>
        <p:txBody>
          <a:bodyPr wrap="square" rtlCol="0">
            <a:spAutoFit/>
          </a:bodyPr>
          <a:lstStyle/>
          <a:p>
            <a:pPr marL="457200" indent="-457200">
              <a:buAutoNum type="arabicPeriod"/>
            </a:pPr>
            <a:r>
              <a:rPr lang="en-US" sz="2000" dirty="0"/>
              <a:t>Simple Report with Selection Fields and Columns</a:t>
            </a:r>
          </a:p>
          <a:p>
            <a:r>
              <a:rPr lang="en-IN" sz="2000" dirty="0"/>
              <a:t>2.    Facet with section containing fields of drill-down</a:t>
            </a:r>
          </a:p>
          <a:p>
            <a:pPr marL="457200" indent="-457200">
              <a:buAutoNum type="arabicPeriod" startAt="3"/>
            </a:pPr>
            <a:r>
              <a:rPr lang="en-IN" sz="2000" dirty="0"/>
              <a:t>Change Labels of Column and Fields</a:t>
            </a:r>
          </a:p>
          <a:p>
            <a:pPr marL="457200" indent="-457200">
              <a:buAutoNum type="arabicPeriod" startAt="3"/>
            </a:pPr>
            <a:r>
              <a:rPr lang="en-IN" sz="2000" dirty="0"/>
              <a:t>Adding Text for given Customer</a:t>
            </a:r>
          </a:p>
          <a:p>
            <a:pPr marL="457200" indent="-457200">
              <a:buAutoNum type="arabicPeriod" startAt="3"/>
            </a:pPr>
            <a:r>
              <a:rPr lang="en-IN" sz="2000" dirty="0"/>
              <a:t>Support for Value help</a:t>
            </a:r>
          </a:p>
          <a:p>
            <a:pPr marL="457200" indent="-457200">
              <a:buAutoNum type="arabicPeriod" startAt="3"/>
            </a:pPr>
            <a:r>
              <a:rPr lang="en-IN" sz="2000" dirty="0"/>
              <a:t>Search Field with Default search element (Hana fuzzy search)</a:t>
            </a:r>
          </a:p>
        </p:txBody>
      </p:sp>
    </p:spTree>
    <p:extLst>
      <p:ext uri="{BB962C8B-B14F-4D97-AF65-F5344CB8AC3E}">
        <p14:creationId xmlns:p14="http://schemas.microsoft.com/office/powerpoint/2010/main" val="54035574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CDS Views with Annotations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021468" y="1246895"/>
            <a:ext cx="7389596" cy="4878100"/>
          </a:xfrm>
          <a:prstGeom prst="rect">
            <a:avLst/>
          </a:prstGeom>
        </p:spPr>
      </p:pic>
      <p:sp>
        <p:nvSpPr>
          <p:cNvPr id="14" name="TextBox 186">
            <a:extLst>
              <a:ext uri="{FF2B5EF4-FFF2-40B4-BE49-F238E27FC236}">
                <a16:creationId xmlns:a16="http://schemas.microsoft.com/office/drawing/2014/main" id="{B4020C96-DCDC-4B12-8888-3A35D1609CCC}"/>
              </a:ext>
            </a:extLst>
          </p:cNvPr>
          <p:cNvSpPr txBox="1"/>
          <p:nvPr/>
        </p:nvSpPr>
        <p:spPr>
          <a:xfrm>
            <a:off x="609441" y="838453"/>
            <a:ext cx="4248472" cy="129266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kern="0" dirty="0">
                <a:cs typeface="Arial" pitchFamily="34" charset="0"/>
              </a:rPr>
              <a:t>Exercise </a:t>
            </a:r>
          </a:p>
          <a:p>
            <a:r>
              <a:rPr lang="en-US" sz="1800" kern="0" dirty="0">
                <a:cs typeface="Arial" pitchFamily="34" charset="0"/>
                <a:hlinkClick r:id="rId4"/>
              </a:rPr>
              <a:t>ZI_AGENCY_U_XX</a:t>
            </a:r>
            <a:r>
              <a:rPr lang="en-US" sz="1800" kern="0" dirty="0">
                <a:cs typeface="Arial" pitchFamily="34" charset="0"/>
              </a:rPr>
              <a:t> ( Agency )</a:t>
            </a:r>
          </a:p>
          <a:p>
            <a:r>
              <a:rPr lang="en-US" sz="1800" kern="0" dirty="0">
                <a:cs typeface="Arial" pitchFamily="34" charset="0"/>
                <a:hlinkClick r:id="rId5"/>
              </a:rPr>
              <a:t>ZI_Customer_U_XX</a:t>
            </a:r>
            <a:r>
              <a:rPr lang="en-US" sz="1800" kern="0" dirty="0">
                <a:cs typeface="Arial" pitchFamily="34" charset="0"/>
              </a:rPr>
              <a:t> ( Customer )</a:t>
            </a:r>
          </a:p>
          <a:p>
            <a:r>
              <a:rPr lang="en-US" sz="1800" kern="0" dirty="0">
                <a:cs typeface="Arial" pitchFamily="34" charset="0"/>
                <a:hlinkClick r:id="rId6"/>
              </a:rPr>
              <a:t>ZI_TRAVEL_U_XX</a:t>
            </a:r>
            <a:r>
              <a:rPr lang="en-US" sz="1800" kern="0" dirty="0">
                <a:cs typeface="Arial" pitchFamily="34" charset="0"/>
              </a:rPr>
              <a:t>  ( Travel )</a:t>
            </a:r>
          </a:p>
        </p:txBody>
      </p:sp>
    </p:spTree>
    <p:extLst>
      <p:ext uri="{BB962C8B-B14F-4D97-AF65-F5344CB8AC3E}">
        <p14:creationId xmlns:p14="http://schemas.microsoft.com/office/powerpoint/2010/main" val="387117375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269647"/>
            <a:ext cx="10969943" cy="711081"/>
          </a:xfrm>
        </p:spPr>
        <p:txBody>
          <a:bodyPr>
            <a:noAutofit/>
          </a:bodyPr>
          <a:lstStyle/>
          <a:p>
            <a:r>
              <a:rPr lang="en-US" dirty="0">
                <a:latin typeface="Cooper Black" panose="0208090404030B020404" pitchFamily="18" charset="0"/>
              </a:rPr>
              <a:t>Local Types/Classes in ABAP with Global Classes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37CE849F-BD64-4DB2-9A0C-B8566C657077}"/>
              </a:ext>
            </a:extLst>
          </p:cNvPr>
          <p:cNvSpPr txBox="1"/>
          <p:nvPr/>
        </p:nvSpPr>
        <p:spPr>
          <a:xfrm>
            <a:off x="609441" y="1215192"/>
            <a:ext cx="11142163" cy="3785652"/>
          </a:xfrm>
          <a:prstGeom prst="rect">
            <a:avLst/>
          </a:prstGeom>
          <a:noFill/>
        </p:spPr>
        <p:txBody>
          <a:bodyPr wrap="square" rtlCol="0">
            <a:spAutoFit/>
          </a:bodyPr>
          <a:lstStyle/>
          <a:p>
            <a:r>
              <a:rPr lang="en-US" sz="2000" dirty="0"/>
              <a:t>Local Types for Global Classes -  Within class pools, as in virtually any other ABAP program, data types, local interfaces, and local classes can be defined to ensure a better structure of the implementation of the global class.</a:t>
            </a:r>
          </a:p>
          <a:p>
            <a:pPr marL="457200" indent="-457200">
              <a:buAutoNum type="arabicPeriod"/>
            </a:pPr>
            <a:endParaRPr lang="en-US" sz="2000" dirty="0"/>
          </a:p>
          <a:p>
            <a:pPr marL="457200" indent="-457200">
              <a:buAutoNum type="arabicPeriod"/>
            </a:pPr>
            <a:r>
              <a:rPr lang="en-US" sz="2000" dirty="0"/>
              <a:t>More number of classes will cause confusion and over-modularization increase the complexity of our design</a:t>
            </a:r>
          </a:p>
          <a:p>
            <a:pPr marL="457200" indent="-457200">
              <a:buAutoNum type="arabicPeriod"/>
            </a:pPr>
            <a:r>
              <a:rPr lang="en-US" sz="2000" dirty="0"/>
              <a:t>More number of global classes, will increase the chance of our code being exposed to reports/classes which we may want to use only a private</a:t>
            </a:r>
          </a:p>
          <a:p>
            <a:pPr marL="457200" indent="-457200" algn="just">
              <a:buAutoNum type="arabicPeriod"/>
            </a:pPr>
            <a:r>
              <a:rPr lang="en-US" sz="2000" dirty="0"/>
              <a:t>Allow a modularized way of designing app but still keeping our code in a single contain, a good balance between number of classes v.s modularization.</a:t>
            </a:r>
          </a:p>
          <a:p>
            <a:pPr marL="457200" indent="-457200">
              <a:buAutoNum type="arabicPeriod"/>
            </a:pPr>
            <a:r>
              <a:rPr lang="en-US" sz="2000" dirty="0"/>
              <a:t>At times we need so many classes for different purpose with very limited no of methods. 2 meh. + 20 classes, Create a class pool would be a good options.</a:t>
            </a:r>
            <a:endParaRPr lang="en-IN" sz="2000" dirty="0"/>
          </a:p>
        </p:txBody>
      </p:sp>
    </p:spTree>
    <p:extLst>
      <p:ext uri="{BB962C8B-B14F-4D97-AF65-F5344CB8AC3E}">
        <p14:creationId xmlns:p14="http://schemas.microsoft.com/office/powerpoint/2010/main" val="406099212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Class Pool Concept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909836" y="1203542"/>
            <a:ext cx="4533333" cy="3600000"/>
          </a:xfrm>
          <a:prstGeom prst="rect">
            <a:avLst/>
          </a:prstGeom>
        </p:spPr>
      </p:pic>
      <p:cxnSp>
        <p:nvCxnSpPr>
          <p:cNvPr id="15" name="Straight Connector 14"/>
          <p:cNvCxnSpPr/>
          <p:nvPr/>
        </p:nvCxnSpPr>
        <p:spPr>
          <a:xfrm>
            <a:off x="3358108" y="4803542"/>
            <a:ext cx="0" cy="353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3355654" y="5156200"/>
            <a:ext cx="3017520" cy="992"/>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6388100" y="942648"/>
            <a:ext cx="4315572" cy="5078640"/>
          </a:xfrm>
          <a:prstGeom prst="rect">
            <a:avLst/>
          </a:prstGeom>
        </p:spPr>
      </p:pic>
      <p:sp>
        <p:nvSpPr>
          <p:cNvPr id="25" name="TextBox 186">
            <a:extLst>
              <a:ext uri="{FF2B5EF4-FFF2-40B4-BE49-F238E27FC236}">
                <a16:creationId xmlns:a16="http://schemas.microsoft.com/office/drawing/2014/main" id="{B4020C96-DCDC-4B12-8888-3A35D1609CCC}"/>
              </a:ext>
            </a:extLst>
          </p:cNvPr>
          <p:cNvSpPr txBox="1"/>
          <p:nvPr/>
        </p:nvSpPr>
        <p:spPr>
          <a:xfrm>
            <a:off x="2001077" y="4869160"/>
            <a:ext cx="1501047"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Global Class</a:t>
            </a:r>
          </a:p>
        </p:txBody>
      </p:sp>
      <p:sp>
        <p:nvSpPr>
          <p:cNvPr id="26" name="TextBox 186">
            <a:extLst>
              <a:ext uri="{FF2B5EF4-FFF2-40B4-BE49-F238E27FC236}">
                <a16:creationId xmlns:a16="http://schemas.microsoft.com/office/drawing/2014/main" id="{B4020C96-DCDC-4B12-8888-3A35D1609CCC}"/>
              </a:ext>
            </a:extLst>
          </p:cNvPr>
          <p:cNvSpPr txBox="1"/>
          <p:nvPr/>
        </p:nvSpPr>
        <p:spPr>
          <a:xfrm>
            <a:off x="7545693" y="6021288"/>
            <a:ext cx="2005103"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Local Types/Class</a:t>
            </a:r>
          </a:p>
        </p:txBody>
      </p:sp>
      <p:sp>
        <p:nvSpPr>
          <p:cNvPr id="27" name="TextBox 186">
            <a:extLst>
              <a:ext uri="{FF2B5EF4-FFF2-40B4-BE49-F238E27FC236}">
                <a16:creationId xmlns:a16="http://schemas.microsoft.com/office/drawing/2014/main" id="{B4020C96-DCDC-4B12-8888-3A35D1609CCC}"/>
              </a:ext>
            </a:extLst>
          </p:cNvPr>
          <p:cNvSpPr txBox="1"/>
          <p:nvPr/>
        </p:nvSpPr>
        <p:spPr>
          <a:xfrm>
            <a:off x="909836" y="5601434"/>
            <a:ext cx="2088232" cy="707886"/>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cs typeface="Arial" pitchFamily="34" charset="0"/>
              </a:rPr>
              <a:t>Exercise </a:t>
            </a:r>
          </a:p>
          <a:p>
            <a:r>
              <a:rPr lang="en-US" sz="2000" kern="0" dirty="0">
                <a:cs typeface="Arial" pitchFamily="34" charset="0"/>
                <a:hlinkClick r:id="rId5"/>
              </a:rPr>
              <a:t>Class Pool Code</a:t>
            </a:r>
            <a:endParaRPr lang="en-US" sz="2000" kern="0" dirty="0">
              <a:cs typeface="Arial" pitchFamily="34" charset="0"/>
            </a:endParaRPr>
          </a:p>
        </p:txBody>
      </p:sp>
      <p:cxnSp>
        <p:nvCxnSpPr>
          <p:cNvPr id="4" name="Straight Connector 3"/>
          <p:cNvCxnSpPr/>
          <p:nvPr/>
        </p:nvCxnSpPr>
        <p:spPr>
          <a:xfrm>
            <a:off x="909836" y="5526524"/>
            <a:ext cx="45333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35526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2</a:t>
            </a:r>
            <a:r>
              <a:rPr lang="en-IN" sz="4800" b="1" spc="100" noProof="0" dirty="0">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102468601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26</a:t>
            </a:r>
            <a:endParaRPr lang="en-IN" sz="4399" dirty="0">
              <a:solidFill>
                <a:schemeClr val="tx2">
                  <a:lumMod val="60000"/>
                  <a:lumOff val="40000"/>
                </a:schemeClr>
              </a:solidFill>
              <a:latin typeface="Cooper Black" panose="0208090404030B020404" pitchFamily="18" charset="0"/>
            </a:endParaRPr>
          </a:p>
        </p:txBody>
      </p:sp>
      <p:sp>
        <p:nvSpPr>
          <p:cNvPr id="8" name="TextBox 7">
            <a:extLst>
              <a:ext uri="{FF2B5EF4-FFF2-40B4-BE49-F238E27FC236}">
                <a16:creationId xmlns:a16="http://schemas.microsoft.com/office/drawing/2014/main" id="{1E8BD2BC-59B0-4D30-97AE-9B4A2D8F7B41}"/>
              </a:ext>
            </a:extLst>
          </p:cNvPr>
          <p:cNvSpPr txBox="1"/>
          <p:nvPr/>
        </p:nvSpPr>
        <p:spPr>
          <a:xfrm>
            <a:off x="693812" y="1124744"/>
            <a:ext cx="7962085" cy="3476465"/>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Creating OData Service ( Business Service)</a:t>
            </a:r>
          </a:p>
          <a:p>
            <a:pPr marL="133234" indent="-285664">
              <a:buFont typeface="Arial" panose="020B0604020202020204" pitchFamily="34" charset="0"/>
              <a:buChar char="•"/>
            </a:pPr>
            <a:r>
              <a:rPr lang="en-US" sz="1999" dirty="0">
                <a:solidFill>
                  <a:schemeClr val="bg1"/>
                </a:solidFill>
              </a:rPr>
              <a:t>Introduction to Fiori Elements</a:t>
            </a:r>
          </a:p>
          <a:p>
            <a:pPr marL="133234" indent="-285664">
              <a:buFont typeface="Arial" panose="020B0604020202020204" pitchFamily="34" charset="0"/>
              <a:buChar char="•"/>
            </a:pPr>
            <a:r>
              <a:rPr lang="en-US" sz="1999" dirty="0">
                <a:solidFill>
                  <a:schemeClr val="bg1"/>
                </a:solidFill>
              </a:rPr>
              <a:t>Free style v/s Fiori Elements App</a:t>
            </a:r>
          </a:p>
          <a:p>
            <a:pPr marL="133234" indent="-285664">
              <a:buFont typeface="Arial" panose="020B0604020202020204" pitchFamily="34" charset="0"/>
              <a:buChar char="•"/>
            </a:pPr>
            <a:r>
              <a:rPr lang="en-US" sz="1999" dirty="0">
                <a:solidFill>
                  <a:schemeClr val="bg1"/>
                </a:solidFill>
              </a:rPr>
              <a:t>Developer persona – Fiori Elements</a:t>
            </a:r>
          </a:p>
          <a:p>
            <a:pPr marL="133234" indent="-285664">
              <a:buFont typeface="Arial" panose="020B0604020202020204" pitchFamily="34" charset="0"/>
              <a:buChar char="•"/>
            </a:pPr>
            <a:r>
              <a:rPr lang="en-US" sz="1999" dirty="0">
                <a:solidFill>
                  <a:schemeClr val="bg1"/>
                </a:solidFill>
              </a:rPr>
              <a:t>List Report Object Page App</a:t>
            </a:r>
          </a:p>
          <a:p>
            <a:pPr marL="133234" indent="-285664">
              <a:buFont typeface="Arial" panose="020B0604020202020204" pitchFamily="34" charset="0"/>
              <a:buChar char="•"/>
            </a:pPr>
            <a:r>
              <a:rPr lang="en-US" sz="1999" dirty="0">
                <a:solidFill>
                  <a:schemeClr val="bg1"/>
                </a:solidFill>
              </a:rPr>
              <a:t>Developing Read-Only List Reporting Apps</a:t>
            </a:r>
          </a:p>
          <a:p>
            <a:pPr marL="647429" lvl="1" indent="-342797">
              <a:buFont typeface="Wingdings" panose="05000000000000000000" pitchFamily="2" charset="2"/>
              <a:buChar char="Ø"/>
            </a:pPr>
            <a:r>
              <a:rPr lang="en-US" sz="1999" dirty="0">
                <a:solidFill>
                  <a:schemeClr val="bg1"/>
                </a:solidFill>
              </a:rPr>
              <a:t>UI Annotation</a:t>
            </a:r>
          </a:p>
          <a:p>
            <a:pPr marL="647429" lvl="1" indent="-342797">
              <a:buFont typeface="Wingdings" panose="05000000000000000000" pitchFamily="2" charset="2"/>
              <a:buChar char="Ø"/>
            </a:pPr>
            <a:r>
              <a:rPr lang="en-US" sz="1999" dirty="0">
                <a:solidFill>
                  <a:schemeClr val="bg1"/>
                </a:solidFill>
              </a:rPr>
              <a:t>Adding Search Capabilities</a:t>
            </a:r>
          </a:p>
          <a:p>
            <a:pPr marL="133234" indent="-285664">
              <a:buFont typeface="Arial" panose="020B0604020202020204" pitchFamily="34" charset="0"/>
              <a:buChar char="•"/>
            </a:pPr>
            <a:r>
              <a:rPr lang="en-US" sz="1999" dirty="0">
                <a:solidFill>
                  <a:schemeClr val="bg1"/>
                </a:solidFill>
              </a:rPr>
              <a:t>Adding Metadata Extension</a:t>
            </a:r>
          </a:p>
          <a:p>
            <a:pPr marL="133234" indent="-285664">
              <a:buFont typeface="Arial" panose="020B0604020202020204" pitchFamily="34" charset="0"/>
              <a:buChar char="•"/>
            </a:pPr>
            <a:r>
              <a:rPr lang="en-IN" sz="1999" dirty="0">
                <a:solidFill>
                  <a:schemeClr val="bg1"/>
                </a:solidFill>
              </a:rPr>
              <a:t>Local Types/Classes in ABAP with Global Classes</a:t>
            </a:r>
          </a:p>
          <a:p>
            <a:pPr marL="133234" indent="-285664">
              <a:buFont typeface="Arial" panose="020B0604020202020204" pitchFamily="34" charset="0"/>
              <a:buChar char="•"/>
            </a:pPr>
            <a:r>
              <a:rPr lang="en-IN" sz="1999" dirty="0">
                <a:solidFill>
                  <a:schemeClr val="bg1"/>
                </a:solidFill>
              </a:rPr>
              <a:t>Implementing Class Pool Concept</a:t>
            </a:r>
            <a:endParaRPr lang="en-US" sz="1999" dirty="0">
              <a:solidFill>
                <a:schemeClr val="bg1"/>
              </a:solidFill>
            </a:endParaRPr>
          </a:p>
        </p:txBody>
      </p:sp>
    </p:spTree>
    <p:extLst>
      <p:ext uri="{BB962C8B-B14F-4D97-AF65-F5344CB8AC3E}">
        <p14:creationId xmlns:p14="http://schemas.microsoft.com/office/powerpoint/2010/main" val="308144256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Behavior Definition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Speech Bubble: Rectangle with Corners Rounded 22">
            <a:extLst>
              <a:ext uri="{FF2B5EF4-FFF2-40B4-BE49-F238E27FC236}">
                <a16:creationId xmlns:a16="http://schemas.microsoft.com/office/drawing/2014/main" id="{FB9EDC56-5135-4BA2-8CE8-A5B1A6B82840}"/>
              </a:ext>
            </a:extLst>
          </p:cNvPr>
          <p:cNvSpPr/>
          <p:nvPr/>
        </p:nvSpPr>
        <p:spPr>
          <a:xfrm>
            <a:off x="9176773" y="3536373"/>
            <a:ext cx="2912026" cy="1772117"/>
          </a:xfrm>
          <a:prstGeom prst="wedgeRoundRectCallout">
            <a:avLst>
              <a:gd name="adj1" fmla="val -68476"/>
              <a:gd name="adj2" fmla="val 95656"/>
              <a:gd name="adj3" fmla="val 16667"/>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bg1"/>
                </a:solidFill>
              </a:rPr>
              <a:t>Code is written in behavior pool, pool of local classes inside a global class</a:t>
            </a:r>
            <a:endParaRPr lang="en-IN" dirty="0">
              <a:solidFill>
                <a:schemeClr val="bg1"/>
              </a:solidFill>
            </a:endParaRPr>
          </a:p>
        </p:txBody>
      </p:sp>
      <p:sp>
        <p:nvSpPr>
          <p:cNvPr id="7" name="Rectangle 6"/>
          <p:cNvSpPr/>
          <p:nvPr/>
        </p:nvSpPr>
        <p:spPr>
          <a:xfrm>
            <a:off x="609441" y="913952"/>
            <a:ext cx="9926172" cy="2031325"/>
          </a:xfrm>
          <a:prstGeom prst="rect">
            <a:avLst/>
          </a:prstGeom>
        </p:spPr>
        <p:txBody>
          <a:bodyPr wrap="square">
            <a:spAutoFit/>
          </a:bodyPr>
          <a:lstStyle/>
          <a:p>
            <a:pPr marL="342900" indent="-342900" algn="just">
              <a:buFont typeface="Arial" panose="020B0604020202020204" pitchFamily="34" charset="0"/>
              <a:buChar char="•"/>
            </a:pPr>
            <a:r>
              <a:rPr lang="en-US" sz="1800" dirty="0"/>
              <a:t>A Business Object BDEF is an ABAP Repository object (just like Tables, classes, FM, Programs). </a:t>
            </a:r>
          </a:p>
          <a:p>
            <a:pPr marL="342900" indent="-342900" algn="just">
              <a:buFont typeface="Arial" panose="020B0604020202020204" pitchFamily="34" charset="0"/>
              <a:buChar char="•"/>
            </a:pPr>
            <a:r>
              <a:rPr lang="en-US" sz="1800" dirty="0"/>
              <a:t>This BDEF determines the behavior of an BO in context of RESTful ABAP programming. In simple words, what are all the different operations our BO can do like create, update, delete..</a:t>
            </a:r>
          </a:p>
          <a:p>
            <a:pPr marL="342900" indent="-342900" algn="just">
              <a:buFont typeface="Arial" panose="020B0604020202020204" pitchFamily="34" charset="0"/>
              <a:buChar char="•"/>
            </a:pPr>
            <a:r>
              <a:rPr lang="en-US" sz="1800" dirty="0"/>
              <a:t>This is created using BDL (Behavior definition Language)) and comprises modeling capability aspect of BP node for e.g. CRUD, actions, local between parent child etc.</a:t>
            </a:r>
          </a:p>
          <a:p>
            <a:pPr marL="342900" indent="-342900" algn="just">
              <a:buFont typeface="Arial" panose="020B0604020202020204" pitchFamily="34" charset="0"/>
              <a:buChar char="•"/>
            </a:pPr>
            <a:r>
              <a:rPr lang="en-US" sz="1800" dirty="0"/>
              <a:t>A BDEF </a:t>
            </a:r>
            <a:r>
              <a:rPr lang="en-US" sz="1800" b="1" dirty="0"/>
              <a:t>always </a:t>
            </a:r>
            <a:r>
              <a:rPr lang="en-US" sz="1800" dirty="0"/>
              <a:t>refers to a CDS Model. This reference results from the name equality with root entity,</a:t>
            </a:r>
          </a:p>
          <a:p>
            <a:pPr algn="just"/>
            <a:r>
              <a:rPr lang="en-US" sz="1800" dirty="0"/>
              <a:t>      Your CDS view name = BDEF Name</a:t>
            </a:r>
            <a:endParaRPr lang="en-IN" sz="1800" b="1" dirty="0"/>
          </a:p>
        </p:txBody>
      </p:sp>
      <p:sp>
        <p:nvSpPr>
          <p:cNvPr id="8" name="Rectangle 7">
            <a:extLst>
              <a:ext uri="{FF2B5EF4-FFF2-40B4-BE49-F238E27FC236}">
                <a16:creationId xmlns:a16="http://schemas.microsoft.com/office/drawing/2014/main" id="{ECFB33B8-7F10-4DD1-BFBA-A042147F471D}"/>
              </a:ext>
            </a:extLst>
          </p:cNvPr>
          <p:cNvSpPr/>
          <p:nvPr/>
        </p:nvSpPr>
        <p:spPr>
          <a:xfrm>
            <a:off x="989784" y="3506423"/>
            <a:ext cx="2782385" cy="101027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CDS View (root)</a:t>
            </a:r>
          </a:p>
          <a:p>
            <a:pPr algn="ctr"/>
            <a:r>
              <a:rPr lang="en-US" dirty="0">
                <a:solidFill>
                  <a:schemeClr val="bg1"/>
                </a:solidFill>
              </a:rPr>
              <a:t>Business Object</a:t>
            </a:r>
            <a:endParaRPr lang="en-IN" dirty="0">
              <a:solidFill>
                <a:schemeClr val="bg1"/>
              </a:solidFill>
            </a:endParaRPr>
          </a:p>
        </p:txBody>
      </p:sp>
      <p:sp>
        <p:nvSpPr>
          <p:cNvPr id="9" name="Rectangle 8">
            <a:extLst>
              <a:ext uri="{FF2B5EF4-FFF2-40B4-BE49-F238E27FC236}">
                <a16:creationId xmlns:a16="http://schemas.microsoft.com/office/drawing/2014/main" id="{0EF14C88-4842-4AD5-A661-C0F734897BE9}"/>
              </a:ext>
            </a:extLst>
          </p:cNvPr>
          <p:cNvSpPr/>
          <p:nvPr/>
        </p:nvSpPr>
        <p:spPr>
          <a:xfrm>
            <a:off x="5863900" y="3506422"/>
            <a:ext cx="2720907" cy="99371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Behavior Definition</a:t>
            </a:r>
          </a:p>
        </p:txBody>
      </p:sp>
      <p:cxnSp>
        <p:nvCxnSpPr>
          <p:cNvPr id="10" name="Straight Connector 9">
            <a:extLst>
              <a:ext uri="{FF2B5EF4-FFF2-40B4-BE49-F238E27FC236}">
                <a16:creationId xmlns:a16="http://schemas.microsoft.com/office/drawing/2014/main" id="{B3B62195-6B7D-4ABC-95BD-29D3A1076E57}"/>
              </a:ext>
            </a:extLst>
          </p:cNvPr>
          <p:cNvCxnSpPr>
            <a:stCxn id="8" idx="3"/>
            <a:endCxn id="9" idx="1"/>
          </p:cNvCxnSpPr>
          <p:nvPr/>
        </p:nvCxnSpPr>
        <p:spPr>
          <a:xfrm flipV="1">
            <a:off x="3772169" y="4003277"/>
            <a:ext cx="2091731" cy="8282"/>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5E46273-C5CC-4D9D-B863-69751737BB7C}"/>
              </a:ext>
            </a:extLst>
          </p:cNvPr>
          <p:cNvSpPr txBox="1"/>
          <p:nvPr/>
        </p:nvSpPr>
        <p:spPr>
          <a:xfrm>
            <a:off x="3772169" y="3655979"/>
            <a:ext cx="2160240" cy="461665"/>
          </a:xfrm>
          <a:prstGeom prst="rect">
            <a:avLst/>
          </a:prstGeom>
          <a:noFill/>
        </p:spPr>
        <p:txBody>
          <a:bodyPr wrap="square" rtlCol="0">
            <a:spAutoFit/>
          </a:bodyPr>
          <a:lstStyle/>
          <a:p>
            <a:r>
              <a:rPr lang="en-US" dirty="0"/>
              <a:t>1                  0..1</a:t>
            </a:r>
            <a:endParaRPr lang="en-IN" dirty="0"/>
          </a:p>
        </p:txBody>
      </p:sp>
      <p:sp>
        <p:nvSpPr>
          <p:cNvPr id="13" name="Rectangle 12">
            <a:extLst>
              <a:ext uri="{FF2B5EF4-FFF2-40B4-BE49-F238E27FC236}">
                <a16:creationId xmlns:a16="http://schemas.microsoft.com/office/drawing/2014/main" id="{CF67C793-9759-473F-9995-69000373DE7E}"/>
              </a:ext>
            </a:extLst>
          </p:cNvPr>
          <p:cNvSpPr/>
          <p:nvPr/>
        </p:nvSpPr>
        <p:spPr>
          <a:xfrm>
            <a:off x="989784" y="5460827"/>
            <a:ext cx="2782385" cy="101027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CDS Childs</a:t>
            </a:r>
            <a:endParaRPr lang="en-IN" dirty="0">
              <a:solidFill>
                <a:schemeClr val="bg1"/>
              </a:solidFill>
            </a:endParaRPr>
          </a:p>
        </p:txBody>
      </p:sp>
      <p:cxnSp>
        <p:nvCxnSpPr>
          <p:cNvPr id="14" name="Straight Connector 13">
            <a:extLst>
              <a:ext uri="{FF2B5EF4-FFF2-40B4-BE49-F238E27FC236}">
                <a16:creationId xmlns:a16="http://schemas.microsoft.com/office/drawing/2014/main" id="{BB7E1DB4-D183-45E9-84AC-035CD3A350E7}"/>
              </a:ext>
            </a:extLst>
          </p:cNvPr>
          <p:cNvCxnSpPr>
            <a:stCxn id="8" idx="2"/>
            <a:endCxn id="13" idx="0"/>
          </p:cNvCxnSpPr>
          <p:nvPr/>
        </p:nvCxnSpPr>
        <p:spPr>
          <a:xfrm>
            <a:off x="2380977" y="4516695"/>
            <a:ext cx="0" cy="944132"/>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2623F58-9BE4-4658-ABCD-7515B953180E}"/>
              </a:ext>
            </a:extLst>
          </p:cNvPr>
          <p:cNvSpPr txBox="1"/>
          <p:nvPr/>
        </p:nvSpPr>
        <p:spPr>
          <a:xfrm>
            <a:off x="2384142" y="5040097"/>
            <a:ext cx="1728192" cy="461664"/>
          </a:xfrm>
          <a:prstGeom prst="rect">
            <a:avLst/>
          </a:prstGeom>
          <a:noFill/>
        </p:spPr>
        <p:txBody>
          <a:bodyPr wrap="square" rtlCol="0">
            <a:spAutoFit/>
          </a:bodyPr>
          <a:lstStyle/>
          <a:p>
            <a:r>
              <a:rPr lang="en-US" dirty="0"/>
              <a:t>0..N</a:t>
            </a:r>
            <a:endParaRPr lang="en-IN" dirty="0"/>
          </a:p>
        </p:txBody>
      </p:sp>
      <p:sp>
        <p:nvSpPr>
          <p:cNvPr id="16" name="TextBox 15">
            <a:extLst>
              <a:ext uri="{FF2B5EF4-FFF2-40B4-BE49-F238E27FC236}">
                <a16:creationId xmlns:a16="http://schemas.microsoft.com/office/drawing/2014/main" id="{07D4121F-D582-46B8-8E0B-844F73BC80D6}"/>
              </a:ext>
            </a:extLst>
          </p:cNvPr>
          <p:cNvSpPr txBox="1"/>
          <p:nvPr/>
        </p:nvSpPr>
        <p:spPr>
          <a:xfrm>
            <a:off x="1819795" y="4516529"/>
            <a:ext cx="2160240" cy="461665"/>
          </a:xfrm>
          <a:prstGeom prst="rect">
            <a:avLst/>
          </a:prstGeom>
          <a:noFill/>
        </p:spPr>
        <p:txBody>
          <a:bodyPr wrap="square" rtlCol="0">
            <a:spAutoFit/>
          </a:bodyPr>
          <a:lstStyle/>
          <a:p>
            <a:r>
              <a:rPr lang="en-US" dirty="0"/>
              <a:t>1</a:t>
            </a:r>
            <a:endParaRPr lang="en-IN" dirty="0"/>
          </a:p>
        </p:txBody>
      </p:sp>
      <p:sp>
        <p:nvSpPr>
          <p:cNvPr id="17" name="Rectangle 16">
            <a:extLst>
              <a:ext uri="{FF2B5EF4-FFF2-40B4-BE49-F238E27FC236}">
                <a16:creationId xmlns:a16="http://schemas.microsoft.com/office/drawing/2014/main" id="{75A1B47C-6DCF-496F-AE8B-D740366A65B6}"/>
              </a:ext>
            </a:extLst>
          </p:cNvPr>
          <p:cNvSpPr/>
          <p:nvPr/>
        </p:nvSpPr>
        <p:spPr>
          <a:xfrm>
            <a:off x="5249100" y="5671182"/>
            <a:ext cx="3951793" cy="99371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Behavior Implementation</a:t>
            </a:r>
          </a:p>
          <a:p>
            <a:pPr algn="ctr"/>
            <a:r>
              <a:rPr lang="en-US" dirty="0">
                <a:solidFill>
                  <a:schemeClr val="bg1"/>
                </a:solidFill>
              </a:rPr>
              <a:t>(M- option, U- Mandatory)</a:t>
            </a:r>
          </a:p>
        </p:txBody>
      </p:sp>
      <p:cxnSp>
        <p:nvCxnSpPr>
          <p:cNvPr id="18" name="Straight Connector 17">
            <a:extLst>
              <a:ext uri="{FF2B5EF4-FFF2-40B4-BE49-F238E27FC236}">
                <a16:creationId xmlns:a16="http://schemas.microsoft.com/office/drawing/2014/main" id="{A623208E-F808-49D4-805C-67CBD66EE0BE}"/>
              </a:ext>
            </a:extLst>
          </p:cNvPr>
          <p:cNvCxnSpPr>
            <a:stCxn id="9" idx="2"/>
            <a:endCxn id="17" idx="0"/>
          </p:cNvCxnSpPr>
          <p:nvPr/>
        </p:nvCxnSpPr>
        <p:spPr>
          <a:xfrm>
            <a:off x="7224354" y="4500132"/>
            <a:ext cx="643" cy="117105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488B699-9FE9-4C73-BCE6-E14A2489F2C2}"/>
              </a:ext>
            </a:extLst>
          </p:cNvPr>
          <p:cNvSpPr txBox="1"/>
          <p:nvPr/>
        </p:nvSpPr>
        <p:spPr>
          <a:xfrm>
            <a:off x="7251369" y="4555967"/>
            <a:ext cx="1008105" cy="1200329"/>
          </a:xfrm>
          <a:prstGeom prst="rect">
            <a:avLst/>
          </a:prstGeom>
          <a:noFill/>
        </p:spPr>
        <p:txBody>
          <a:bodyPr wrap="square" rtlCol="0">
            <a:spAutoFit/>
          </a:bodyPr>
          <a:lstStyle/>
          <a:p>
            <a:r>
              <a:rPr lang="en-US" dirty="0"/>
              <a:t>1</a:t>
            </a:r>
          </a:p>
          <a:p>
            <a:endParaRPr lang="en-US" dirty="0"/>
          </a:p>
          <a:p>
            <a:r>
              <a:rPr lang="en-US" dirty="0"/>
              <a:t>1..N</a:t>
            </a:r>
            <a:endParaRPr lang="en-IN" dirty="0"/>
          </a:p>
        </p:txBody>
      </p:sp>
    </p:spTree>
    <p:extLst>
      <p:ext uri="{BB962C8B-B14F-4D97-AF65-F5344CB8AC3E}">
        <p14:creationId xmlns:p14="http://schemas.microsoft.com/office/powerpoint/2010/main" val="49370480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b="1" dirty="0">
                <a:latin typeface="Cooper Black" panose="0208090404030B020404" pitchFamily="18" charset="0"/>
              </a:rPr>
              <a:t>Business Object’s Runtime Implementation</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87945"/>
            <a:ext cx="10614858" cy="1477328"/>
          </a:xfrm>
          <a:prstGeom prst="rect">
            <a:avLst/>
          </a:prstGeom>
        </p:spPr>
        <p:txBody>
          <a:bodyPr wrap="square">
            <a:spAutoFit/>
          </a:bodyPr>
          <a:lstStyle/>
          <a:p>
            <a:pPr algn="just"/>
            <a:r>
              <a:rPr lang="en-US" sz="1800" dirty="0"/>
              <a:t>The business object runtime mainly consists of two parts: The first part is the </a:t>
            </a:r>
            <a:r>
              <a:rPr lang="en-US" sz="1800" b="1" dirty="0"/>
              <a:t>interaction phase</a:t>
            </a:r>
            <a:r>
              <a:rPr lang="en-US" sz="1800" dirty="0"/>
              <a:t> where a consumer calls the business object operations to change data and read instances with or without the transactional changes. The business object runtime keeps the changes in its internal </a:t>
            </a:r>
            <a:r>
              <a:rPr lang="en-US" sz="1800" b="1" dirty="0"/>
              <a:t>transactional buffer</a:t>
            </a:r>
            <a:r>
              <a:rPr lang="en-US" sz="1800" dirty="0"/>
              <a:t> which represents the state of the instance data. This transactional buffer is always required for a business object. After all changes were performed, the data can be persisted. This is realized with the </a:t>
            </a:r>
            <a:r>
              <a:rPr lang="en-US" sz="1800" b="1" dirty="0"/>
              <a:t>save sequence</a:t>
            </a:r>
            <a:r>
              <a:rPr lang="en-US" sz="1800" dirty="0"/>
              <a:t>.</a:t>
            </a:r>
            <a:endParaRPr lang="en-US" sz="1800" b="0" i="0" dirty="0">
              <a:effectLst/>
            </a:endParaRPr>
          </a:p>
        </p:txBody>
      </p:sp>
      <p:pic>
        <p:nvPicPr>
          <p:cNvPr id="1028" name="Picture 4" descr="https://blogs.sap.com/wp-content/uploads/2019/05/Picture8-3.png"/>
          <p:cNvPicPr>
            <a:picLocks noChangeAspect="1" noChangeArrowheads="1"/>
          </p:cNvPicPr>
          <p:nvPr/>
        </p:nvPicPr>
        <p:blipFill rotWithShape="1">
          <a:blip r:embed="rId3">
            <a:extLst>
              <a:ext uri="{28A0092B-C50C-407E-A947-70E740481C1C}">
                <a14:useLocalDpi xmlns:a14="http://schemas.microsoft.com/office/drawing/2010/main" val="0"/>
              </a:ext>
            </a:extLst>
          </a:blip>
          <a:srcRect r="8889"/>
          <a:stretch/>
        </p:blipFill>
        <p:spPr bwMode="auto">
          <a:xfrm>
            <a:off x="981844" y="2718528"/>
            <a:ext cx="2952328" cy="3932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logs.sap.com/wp-content/uploads/2019/05/Picture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780" y="2935159"/>
            <a:ext cx="7077075" cy="35433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972743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of Behaviour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65820" y="1274274"/>
            <a:ext cx="5425967" cy="3738902"/>
          </a:xfrm>
          <a:prstGeom prst="rect">
            <a:avLst/>
          </a:prstGeom>
        </p:spPr>
      </p:pic>
      <p:pic>
        <p:nvPicPr>
          <p:cNvPr id="3" name="Picture 2"/>
          <p:cNvPicPr>
            <a:picLocks noChangeAspect="1"/>
          </p:cNvPicPr>
          <p:nvPr/>
        </p:nvPicPr>
        <p:blipFill rotWithShape="1">
          <a:blip r:embed="rId4"/>
          <a:srcRect b="1361"/>
          <a:stretch/>
        </p:blipFill>
        <p:spPr>
          <a:xfrm>
            <a:off x="7120255" y="1052736"/>
            <a:ext cx="4672814" cy="4176464"/>
          </a:xfrm>
          <a:prstGeom prst="rect">
            <a:avLst/>
          </a:prstGeom>
        </p:spPr>
      </p:pic>
      <p:sp>
        <p:nvSpPr>
          <p:cNvPr id="6" name="Chevron 5"/>
          <p:cNvSpPr/>
          <p:nvPr/>
        </p:nvSpPr>
        <p:spPr>
          <a:xfrm>
            <a:off x="6382444" y="2564904"/>
            <a:ext cx="648072" cy="64807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9579959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Exercise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186">
            <a:extLst>
              <a:ext uri="{FF2B5EF4-FFF2-40B4-BE49-F238E27FC236}">
                <a16:creationId xmlns:a16="http://schemas.microsoft.com/office/drawing/2014/main" id="{B4020C96-DCDC-4B12-8888-3A35D1609CCC}"/>
              </a:ext>
            </a:extLst>
          </p:cNvPr>
          <p:cNvSpPr txBox="1"/>
          <p:nvPr/>
        </p:nvSpPr>
        <p:spPr>
          <a:xfrm>
            <a:off x="614625" y="800711"/>
            <a:ext cx="4248472" cy="46166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kern="0" dirty="0">
                <a:solidFill>
                  <a:schemeClr val="bg1"/>
                </a:solidFill>
                <a:cs typeface="Arial" pitchFamily="34" charset="0"/>
                <a:hlinkClick r:id="rId3"/>
              </a:rPr>
              <a:t>Behaviour Definition</a:t>
            </a:r>
            <a:endParaRPr lang="en-US" kern="0" dirty="0">
              <a:solidFill>
                <a:schemeClr val="bg1"/>
              </a:solidFill>
              <a:cs typeface="Arial" pitchFamily="34" charset="0"/>
            </a:endParaRPr>
          </a:p>
        </p:txBody>
      </p:sp>
      <p:pic>
        <p:nvPicPr>
          <p:cNvPr id="2" name="Picture 1"/>
          <p:cNvPicPr>
            <a:picLocks noChangeAspect="1"/>
          </p:cNvPicPr>
          <p:nvPr/>
        </p:nvPicPr>
        <p:blipFill>
          <a:blip r:embed="rId4"/>
          <a:stretch>
            <a:fillRect/>
          </a:stretch>
        </p:blipFill>
        <p:spPr>
          <a:xfrm>
            <a:off x="2061964" y="1503945"/>
            <a:ext cx="8064896" cy="4390888"/>
          </a:xfrm>
          <a:prstGeom prst="rect">
            <a:avLst/>
          </a:prstGeom>
        </p:spPr>
      </p:pic>
    </p:spTree>
    <p:extLst>
      <p:ext uri="{BB962C8B-B14F-4D97-AF65-F5344CB8AC3E}">
        <p14:creationId xmlns:p14="http://schemas.microsoft.com/office/powerpoint/2010/main" val="336538696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44116"/>
            <a:ext cx="10009112" cy="1200329"/>
          </a:xfrm>
          <a:prstGeom prst="rect">
            <a:avLst/>
          </a:prstGeom>
        </p:spPr>
        <p:txBody>
          <a:bodyPr wrap="square">
            <a:spAutoFit/>
          </a:bodyPr>
          <a:lstStyle/>
          <a:p>
            <a:r>
              <a:rPr lang="en-US" sz="1800" dirty="0"/>
              <a:t>A </a:t>
            </a:r>
            <a:r>
              <a:rPr lang="en-US" sz="1800" b="1" dirty="0"/>
              <a:t>business service definition </a:t>
            </a:r>
            <a:r>
              <a:rPr lang="en-US" sz="1800" dirty="0"/>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lang="en-US" sz="1800" dirty="0">
                <a:hlinkClick r:id="rId3"/>
              </a:rPr>
              <a:t>ZI_TRAVEL_U_SD_XX</a:t>
            </a:r>
            <a:r>
              <a:rPr lang="en-US" sz="1800" dirty="0"/>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Binding</a:t>
            </a:r>
          </a:p>
        </p:txBody>
      </p:sp>
      <p:cxnSp>
        <p:nvCxnSpPr>
          <p:cNvPr id="12" name="Straight Arrow Connector 11"/>
          <p:cNvCxnSpPr/>
          <p:nvPr/>
        </p:nvCxnSpPr>
        <p:spPr>
          <a:xfrm>
            <a:off x="2998068" y="2632320"/>
            <a:ext cx="165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Create OData Service ( Business Service )</a:t>
            </a:r>
            <a:endParaRPr lang="en-US" dirty="0">
              <a:latin typeface="Cooper Black" panose="0208090404030B020404" pitchFamily="18" charset="0"/>
            </a:endParaRPr>
          </a:p>
        </p:txBody>
      </p:sp>
      <p:pic>
        <p:nvPicPr>
          <p:cNvPr id="3" name="Picture 2"/>
          <p:cNvPicPr>
            <a:picLocks noChangeAspect="1"/>
          </p:cNvPicPr>
          <p:nvPr/>
        </p:nvPicPr>
        <p:blipFill>
          <a:blip r:embed="rId4"/>
          <a:stretch>
            <a:fillRect/>
          </a:stretch>
        </p:blipFill>
        <p:spPr>
          <a:xfrm>
            <a:off x="707236" y="3402259"/>
            <a:ext cx="7894031" cy="2376264"/>
          </a:xfrm>
          <a:prstGeom prst="rect">
            <a:avLst/>
          </a:prstGeom>
        </p:spPr>
      </p:pic>
    </p:spTree>
    <p:extLst>
      <p:ext uri="{BB962C8B-B14F-4D97-AF65-F5344CB8AC3E}">
        <p14:creationId xmlns:p14="http://schemas.microsoft.com/office/powerpoint/2010/main" val="365909477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764704"/>
            <a:ext cx="10381514" cy="923330"/>
          </a:xfrm>
          <a:prstGeom prst="rect">
            <a:avLst/>
          </a:prstGeom>
        </p:spPr>
        <p:txBody>
          <a:bodyPr wrap="square">
            <a:spAutoFit/>
          </a:bodyPr>
          <a:lstStyle/>
          <a:p>
            <a:r>
              <a:rPr lang="en-US" sz="1800" dirty="0"/>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endParaRPr lang="en-US" sz="1800" dirty="0">
              <a:solidFill>
                <a:schemeClr val="bg1"/>
              </a:solidFill>
            </a:endParaRPr>
          </a:p>
        </p:txBody>
      </p:sp>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Service Binding ( Business Service )</a:t>
            </a:r>
            <a:endParaRPr lang="en-US" dirty="0">
              <a:latin typeface="Cooper Black" panose="0208090404030B020404" pitchFamily="18" charset="0"/>
            </a:endParaRPr>
          </a:p>
        </p:txBody>
      </p:sp>
      <p:pic>
        <p:nvPicPr>
          <p:cNvPr id="4" name="Picture 3"/>
          <p:cNvPicPr>
            <a:picLocks noChangeAspect="1"/>
          </p:cNvPicPr>
          <p:nvPr/>
        </p:nvPicPr>
        <p:blipFill>
          <a:blip r:embed="rId3"/>
          <a:stretch>
            <a:fillRect/>
          </a:stretch>
        </p:blipFill>
        <p:spPr>
          <a:xfrm>
            <a:off x="1542610" y="1790504"/>
            <a:ext cx="8440234" cy="4806848"/>
          </a:xfrm>
          <a:prstGeom prst="rect">
            <a:avLst/>
          </a:prstGeom>
        </p:spPr>
      </p:pic>
    </p:spTree>
    <p:extLst>
      <p:ext uri="{BB962C8B-B14F-4D97-AF65-F5344CB8AC3E}">
        <p14:creationId xmlns:p14="http://schemas.microsoft.com/office/powerpoint/2010/main" val="375115144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Introduction to SAP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3" name="Rectangle 2">
            <a:extLst>
              <a:ext uri="{FF2B5EF4-FFF2-40B4-BE49-F238E27FC236}">
                <a16:creationId xmlns:a16="http://schemas.microsoft.com/office/drawing/2014/main" id="{EFF5B605-A89C-4838-8F1F-98C0EAACDF9F}"/>
              </a:ext>
            </a:extLst>
          </p:cNvPr>
          <p:cNvSpPr/>
          <p:nvPr/>
        </p:nvSpPr>
        <p:spPr>
          <a:xfrm>
            <a:off x="189058" y="939653"/>
            <a:ext cx="11765464" cy="3692357"/>
          </a:xfrm>
          <a:prstGeom prst="rect">
            <a:avLst/>
          </a:prstGeom>
        </p:spPr>
        <p:txBody>
          <a:bodyPr wrap="square">
            <a:spAutoFit/>
          </a:bodyPr>
          <a:lstStyle/>
          <a:p>
            <a:pPr defTabSz="914126"/>
            <a:r>
              <a:rPr lang="en-US" sz="1799" b="1" dirty="0">
                <a:solidFill>
                  <a:prstClr val="black"/>
                </a:solidFill>
                <a:latin typeface="Calibri"/>
              </a:rPr>
              <a:t>SAP Fiori elements provides standard floorplans and uses metadata to streamline and accelerate developing SAPUI5 applications.</a:t>
            </a:r>
          </a:p>
          <a:p>
            <a:pPr defTabSz="914126"/>
            <a:endParaRPr lang="en-US" sz="1799" dirty="0">
              <a:solidFill>
                <a:prstClr val="black"/>
              </a:solidFill>
              <a:latin typeface="Calibri"/>
            </a:endParaRPr>
          </a:p>
          <a:p>
            <a:pPr defTabSz="914126"/>
            <a:r>
              <a:rPr lang="en-US" sz="1799" b="1" dirty="0">
                <a:solidFill>
                  <a:prstClr val="black"/>
                </a:solidFill>
                <a:latin typeface="Calibri"/>
              </a:rPr>
              <a:t>SAP Fiori elements</a:t>
            </a:r>
          </a:p>
          <a:p>
            <a:pPr defTabSz="914126"/>
            <a:r>
              <a:rPr lang="en-US" sz="1799" dirty="0">
                <a:solidFill>
                  <a:prstClr val="black"/>
                </a:solidFill>
                <a:latin typeface="Calibri"/>
              </a:rPr>
              <a:t>▪ Delivers </a:t>
            </a:r>
            <a:r>
              <a:rPr lang="en-US" sz="1799" b="1" dirty="0">
                <a:solidFill>
                  <a:prstClr val="black"/>
                </a:solidFill>
                <a:latin typeface="Calibri"/>
              </a:rPr>
              <a:t>enterprise-ready </a:t>
            </a:r>
            <a:r>
              <a:rPr lang="en-US" sz="1799" dirty="0">
                <a:solidFill>
                  <a:prstClr val="black"/>
                </a:solidFill>
                <a:latin typeface="Calibri"/>
              </a:rPr>
              <a:t>SAPUI5 apps based on</a:t>
            </a:r>
          </a:p>
          <a:p>
            <a:pPr defTabSz="914126"/>
            <a:r>
              <a:rPr lang="en-US" sz="1799" dirty="0">
                <a:solidFill>
                  <a:prstClr val="black"/>
                </a:solidFill>
                <a:latin typeface="Calibri"/>
              </a:rPr>
              <a:t>stable, optimized, out-of-the-box UI code</a:t>
            </a:r>
          </a:p>
          <a:p>
            <a:pPr defTabSz="914126"/>
            <a:r>
              <a:rPr lang="en-US" sz="1799" dirty="0">
                <a:solidFill>
                  <a:prstClr val="black"/>
                </a:solidFill>
                <a:latin typeface="Calibri"/>
              </a:rPr>
              <a:t>▪ Boosts </a:t>
            </a:r>
            <a:r>
              <a:rPr lang="en-US" sz="1799" b="1" dirty="0">
                <a:solidFill>
                  <a:prstClr val="black"/>
                </a:solidFill>
                <a:latin typeface="Calibri"/>
              </a:rPr>
              <a:t>developer efficiency </a:t>
            </a:r>
            <a:r>
              <a:rPr lang="en-US" sz="1799" dirty="0">
                <a:solidFill>
                  <a:prstClr val="black"/>
                </a:solidFill>
                <a:latin typeface="Calibri"/>
              </a:rPr>
              <a:t>by scaling development</a:t>
            </a:r>
          </a:p>
          <a:p>
            <a:pPr defTabSz="914126"/>
            <a:r>
              <a:rPr lang="en-US" sz="1799" dirty="0">
                <a:solidFill>
                  <a:prstClr val="black"/>
                </a:solidFill>
                <a:latin typeface="Calibri"/>
              </a:rPr>
              <a:t>and maintenance in a cost-efficient way</a:t>
            </a:r>
          </a:p>
          <a:p>
            <a:pPr defTabSz="914126"/>
            <a:r>
              <a:rPr lang="en-US" sz="1799" dirty="0">
                <a:solidFill>
                  <a:prstClr val="black"/>
                </a:solidFill>
                <a:latin typeface="Calibri"/>
              </a:rPr>
              <a:t>▪ Provides a centrally managed, </a:t>
            </a:r>
            <a:r>
              <a:rPr lang="en-US" sz="1799" b="1" dirty="0">
                <a:solidFill>
                  <a:prstClr val="black"/>
                </a:solidFill>
                <a:latin typeface="Calibri"/>
              </a:rPr>
              <a:t>consistent UX</a:t>
            </a:r>
          </a:p>
          <a:p>
            <a:pPr defTabSz="914126"/>
            <a:r>
              <a:rPr lang="en-US" sz="1799" dirty="0">
                <a:solidFill>
                  <a:prstClr val="black"/>
                </a:solidFill>
                <a:latin typeface="Calibri"/>
              </a:rPr>
              <a:t>complying with the latest SAP Fiori design</a:t>
            </a:r>
          </a:p>
          <a:p>
            <a:pPr defTabSz="914126"/>
            <a:r>
              <a:rPr lang="en-US" sz="1799" dirty="0">
                <a:solidFill>
                  <a:prstClr val="black"/>
                </a:solidFill>
                <a:latin typeface="Calibri"/>
              </a:rPr>
              <a:t>▪ Ensures </a:t>
            </a:r>
            <a:r>
              <a:rPr lang="en-US" sz="1799" b="1" dirty="0">
                <a:solidFill>
                  <a:prstClr val="black"/>
                </a:solidFill>
                <a:latin typeface="Calibri"/>
              </a:rPr>
              <a:t>upgrade stability </a:t>
            </a:r>
            <a:r>
              <a:rPr lang="en-US" sz="1799" dirty="0">
                <a:solidFill>
                  <a:prstClr val="black"/>
                </a:solidFill>
                <a:latin typeface="Calibri"/>
              </a:rPr>
              <a:t>and forward compatibility</a:t>
            </a:r>
          </a:p>
          <a:p>
            <a:pPr defTabSz="914126"/>
            <a:r>
              <a:rPr lang="en-US" sz="1799" dirty="0">
                <a:solidFill>
                  <a:prstClr val="black"/>
                </a:solidFill>
                <a:latin typeface="Calibri"/>
              </a:rPr>
              <a:t>▪ Allows </a:t>
            </a:r>
            <a:r>
              <a:rPr lang="en-US" sz="1799" b="1" dirty="0">
                <a:solidFill>
                  <a:prstClr val="black"/>
                </a:solidFill>
                <a:latin typeface="Calibri"/>
              </a:rPr>
              <a:t>extensibility </a:t>
            </a:r>
            <a:r>
              <a:rPr lang="en-US" sz="1799" dirty="0">
                <a:solidFill>
                  <a:prstClr val="black"/>
                </a:solidFill>
                <a:latin typeface="Calibri"/>
              </a:rPr>
              <a:t>of standard floorplans with custom</a:t>
            </a:r>
          </a:p>
          <a:p>
            <a:pPr defTabSz="914126"/>
            <a:r>
              <a:rPr lang="en-US" sz="1799" dirty="0">
                <a:solidFill>
                  <a:prstClr val="black"/>
                </a:solidFill>
                <a:latin typeface="Calibri"/>
              </a:rPr>
              <a:t>controls and logic</a:t>
            </a:r>
          </a:p>
        </p:txBody>
      </p:sp>
    </p:spTree>
    <p:extLst>
      <p:ext uri="{BB962C8B-B14F-4D97-AF65-F5344CB8AC3E}">
        <p14:creationId xmlns:p14="http://schemas.microsoft.com/office/powerpoint/2010/main" val="422893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399" dirty="0">
                <a:solidFill>
                  <a:prstClr val="black"/>
                </a:solidFill>
                <a:latin typeface="Cooper Black" panose="0208090404030B020404" pitchFamily="18" charset="0"/>
              </a:rPr>
              <a:t>SAP Fiori elements boosts SAP Fiori development efficiency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a16="http://schemas.microsoft.com/office/drawing/2014/main" id="{608D057E-DC25-4F5C-90BF-4892CE8CAB16}"/>
              </a:ext>
            </a:extLst>
          </p:cNvPr>
          <p:cNvPicPr>
            <a:picLocks noChangeAspect="1"/>
          </p:cNvPicPr>
          <p:nvPr/>
        </p:nvPicPr>
        <p:blipFill rotWithShape="1">
          <a:blip r:embed="rId3"/>
          <a:srcRect l="1412"/>
          <a:stretch/>
        </p:blipFill>
        <p:spPr>
          <a:xfrm>
            <a:off x="170877" y="971594"/>
            <a:ext cx="11925607" cy="5320872"/>
          </a:xfrm>
          <a:prstGeom prst="rect">
            <a:avLst/>
          </a:prstGeom>
        </p:spPr>
      </p:pic>
    </p:spTree>
    <p:extLst>
      <p:ext uri="{BB962C8B-B14F-4D97-AF65-F5344CB8AC3E}">
        <p14:creationId xmlns:p14="http://schemas.microsoft.com/office/powerpoint/2010/main" val="1142393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SAP Fiori elements prioritizes efficiency over flexibility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a16="http://schemas.microsoft.com/office/drawing/2014/main" id="{1A762B7F-2FFC-4C48-B06C-C5A59B71C101}"/>
              </a:ext>
            </a:extLst>
          </p:cNvPr>
          <p:cNvPicPr>
            <a:picLocks noChangeAspect="1"/>
          </p:cNvPicPr>
          <p:nvPr/>
        </p:nvPicPr>
        <p:blipFill>
          <a:blip r:embed="rId3"/>
          <a:stretch>
            <a:fillRect/>
          </a:stretch>
        </p:blipFill>
        <p:spPr>
          <a:xfrm>
            <a:off x="1717155" y="1028163"/>
            <a:ext cx="9099643" cy="5242277"/>
          </a:xfrm>
          <a:prstGeom prst="rect">
            <a:avLst/>
          </a:prstGeom>
        </p:spPr>
      </p:pic>
    </p:spTree>
    <p:extLst>
      <p:ext uri="{BB962C8B-B14F-4D97-AF65-F5344CB8AC3E}">
        <p14:creationId xmlns:p14="http://schemas.microsoft.com/office/powerpoint/2010/main" val="85874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BE6278-EE79-43EF-8386-7B7B8B8494FD}"/>
              </a:ext>
            </a:extLst>
          </p:cNvPr>
          <p:cNvSpPr/>
          <p:nvPr/>
        </p:nvSpPr>
        <p:spPr>
          <a:xfrm>
            <a:off x="7948855" y="5128686"/>
            <a:ext cx="3534759"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Developer Persona –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3862131" y="6529992"/>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7410" y="295738"/>
            <a:ext cx="1830562" cy="1941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F80274-E8D9-475E-B275-879D8E7DF36C}"/>
              </a:ext>
            </a:extLst>
          </p:cNvPr>
          <p:cNvSpPr txBox="1"/>
          <p:nvPr/>
        </p:nvSpPr>
        <p:spPr>
          <a:xfrm>
            <a:off x="7810610" y="2291374"/>
            <a:ext cx="3404164" cy="923090"/>
          </a:xfrm>
          <a:prstGeom prst="rect">
            <a:avLst/>
          </a:prstGeom>
          <a:noFill/>
        </p:spPr>
        <p:txBody>
          <a:bodyPr wrap="square" rtlCol="0">
            <a:spAutoFit/>
          </a:bodyPr>
          <a:lstStyle/>
          <a:p>
            <a:pPr algn="ctr" defTabSz="914126"/>
            <a:r>
              <a:rPr lang="en-US" sz="1799" b="1">
                <a:solidFill>
                  <a:prstClr val="black"/>
                </a:solidFill>
                <a:latin typeface="Calibri"/>
              </a:rPr>
              <a:t>Rob</a:t>
            </a:r>
            <a:endParaRPr lang="en-US" sz="1799" b="1" dirty="0">
              <a:solidFill>
                <a:prstClr val="black"/>
              </a:solidFill>
              <a:latin typeface="Calibri"/>
            </a:endParaRPr>
          </a:p>
          <a:p>
            <a:pPr algn="ctr" defTabSz="914126"/>
            <a:r>
              <a:rPr lang="en-US" sz="1799" b="1" dirty="0">
                <a:solidFill>
                  <a:prstClr val="black"/>
                </a:solidFill>
                <a:latin typeface="Calibri"/>
              </a:rPr>
              <a:t>S/4HANA Technical consultant</a:t>
            </a:r>
          </a:p>
          <a:p>
            <a:pPr algn="ctr" defTabSz="914126"/>
            <a:r>
              <a:rPr lang="en-US" sz="1799" b="1" dirty="0">
                <a:solidFill>
                  <a:prstClr val="black"/>
                </a:solidFill>
                <a:latin typeface="Calibri"/>
              </a:rPr>
              <a:t>ABAP Developer</a:t>
            </a:r>
          </a:p>
        </p:txBody>
      </p:sp>
      <p:pic>
        <p:nvPicPr>
          <p:cNvPr id="1028" name="Picture 4"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980" y="804865"/>
            <a:ext cx="1913213" cy="19132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6CF3F9-4137-410D-B815-6C10AD9E59C0}"/>
              </a:ext>
            </a:extLst>
          </p:cNvPr>
          <p:cNvSpPr txBox="1"/>
          <p:nvPr/>
        </p:nvSpPr>
        <p:spPr>
          <a:xfrm>
            <a:off x="366910" y="2571437"/>
            <a:ext cx="3404164" cy="646163"/>
          </a:xfrm>
          <a:prstGeom prst="rect">
            <a:avLst/>
          </a:prstGeom>
          <a:noFill/>
        </p:spPr>
        <p:txBody>
          <a:bodyPr wrap="square" rtlCol="0">
            <a:spAutoFit/>
          </a:bodyPr>
          <a:lstStyle/>
          <a:p>
            <a:pPr algn="ctr" defTabSz="914126"/>
            <a:r>
              <a:rPr lang="en-US" sz="1799" b="1" dirty="0">
                <a:solidFill>
                  <a:prstClr val="black"/>
                </a:solidFill>
                <a:latin typeface="Calibri"/>
              </a:rPr>
              <a:t>Roxana</a:t>
            </a:r>
          </a:p>
          <a:p>
            <a:pPr algn="ctr" defTabSz="914126"/>
            <a:r>
              <a:rPr lang="en-US" sz="1799" b="1" dirty="0">
                <a:solidFill>
                  <a:prstClr val="black"/>
                </a:solidFill>
                <a:latin typeface="Calibri"/>
              </a:rPr>
              <a:t>UX Designer | Fiori Developer</a:t>
            </a:r>
          </a:p>
        </p:txBody>
      </p:sp>
      <p:sp>
        <p:nvSpPr>
          <p:cNvPr id="6" name="Rectangle 5">
            <a:extLst>
              <a:ext uri="{FF2B5EF4-FFF2-40B4-BE49-F238E27FC236}">
                <a16:creationId xmlns:a16="http://schemas.microsoft.com/office/drawing/2014/main" id="{21E4DB39-0CF5-45E8-8970-01EEE75C6FF5}"/>
              </a:ext>
            </a:extLst>
          </p:cNvPr>
          <p:cNvSpPr/>
          <p:nvPr/>
        </p:nvSpPr>
        <p:spPr>
          <a:xfrm>
            <a:off x="8210044"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pic>
        <p:nvPicPr>
          <p:cNvPr id="9" name="Picture 8">
            <a:extLst>
              <a:ext uri="{FF2B5EF4-FFF2-40B4-BE49-F238E27FC236}">
                <a16:creationId xmlns:a16="http://schemas.microsoft.com/office/drawing/2014/main" id="{DB2D5D16-8366-4ADF-A46A-B8548BC7F30C}"/>
              </a:ext>
            </a:extLst>
          </p:cNvPr>
          <p:cNvPicPr>
            <a:picLocks noChangeAspect="1"/>
          </p:cNvPicPr>
          <p:nvPr/>
        </p:nvPicPr>
        <p:blipFill>
          <a:blip r:embed="rId5"/>
          <a:stretch>
            <a:fillRect/>
          </a:stretch>
        </p:blipFill>
        <p:spPr>
          <a:xfrm>
            <a:off x="8315587" y="3930434"/>
            <a:ext cx="704143" cy="730222"/>
          </a:xfrm>
          <a:prstGeom prst="rect">
            <a:avLst/>
          </a:prstGeom>
        </p:spPr>
      </p:pic>
      <p:sp>
        <p:nvSpPr>
          <p:cNvPr id="12" name="TextBox 11">
            <a:extLst>
              <a:ext uri="{FF2B5EF4-FFF2-40B4-BE49-F238E27FC236}">
                <a16:creationId xmlns:a16="http://schemas.microsoft.com/office/drawing/2014/main" id="{96968852-52A5-4E15-A2B1-09DBB92B10A5}"/>
              </a:ext>
            </a:extLst>
          </p:cNvPr>
          <p:cNvSpPr txBox="1"/>
          <p:nvPr/>
        </p:nvSpPr>
        <p:spPr>
          <a:xfrm>
            <a:off x="9098087" y="3827597"/>
            <a:ext cx="1784792" cy="923090"/>
          </a:xfrm>
          <a:prstGeom prst="rect">
            <a:avLst/>
          </a:prstGeom>
          <a:noFill/>
        </p:spPr>
        <p:txBody>
          <a:bodyPr wrap="square" rtlCol="0">
            <a:spAutoFit/>
          </a:bodyPr>
          <a:lstStyle/>
          <a:p>
            <a:pPr algn="ctr" defTabSz="914126"/>
            <a:r>
              <a:rPr lang="en-US" sz="1799" b="1" dirty="0">
                <a:solidFill>
                  <a:prstClr val="black"/>
                </a:solidFill>
                <a:latin typeface="Calibri"/>
              </a:rPr>
              <a:t>ABAP Dev. Tools</a:t>
            </a:r>
          </a:p>
          <a:p>
            <a:pPr algn="ctr" defTabSz="914126"/>
            <a:r>
              <a:rPr lang="en-US" sz="1799" b="1" dirty="0">
                <a:solidFill>
                  <a:prstClr val="black"/>
                </a:solidFill>
                <a:latin typeface="Calibri"/>
              </a:rPr>
              <a:t>On </a:t>
            </a:r>
          </a:p>
          <a:p>
            <a:pPr algn="ctr" defTabSz="914126"/>
            <a:r>
              <a:rPr lang="en-US" sz="1799" b="1" dirty="0">
                <a:solidFill>
                  <a:prstClr val="black"/>
                </a:solidFill>
                <a:latin typeface="Calibri"/>
              </a:rPr>
              <a:t>Eclipse</a:t>
            </a:r>
          </a:p>
        </p:txBody>
      </p:sp>
      <p:sp>
        <p:nvSpPr>
          <p:cNvPr id="13" name="Rectangle: Rounded Corners 12">
            <a:extLst>
              <a:ext uri="{FF2B5EF4-FFF2-40B4-BE49-F238E27FC236}">
                <a16:creationId xmlns:a16="http://schemas.microsoft.com/office/drawing/2014/main" id="{CC1B094D-DE7A-4A46-8F08-EF6E0B4B3CF1}"/>
              </a:ext>
            </a:extLst>
          </p:cNvPr>
          <p:cNvSpPr/>
          <p:nvPr/>
        </p:nvSpPr>
        <p:spPr>
          <a:xfrm>
            <a:off x="8205691" y="5587626"/>
            <a:ext cx="1214530" cy="63392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CDS Views</a:t>
            </a:r>
          </a:p>
        </p:txBody>
      </p:sp>
      <p:sp>
        <p:nvSpPr>
          <p:cNvPr id="21" name="Rectangle: Rounded Corners 20">
            <a:extLst>
              <a:ext uri="{FF2B5EF4-FFF2-40B4-BE49-F238E27FC236}">
                <a16:creationId xmlns:a16="http://schemas.microsoft.com/office/drawing/2014/main" id="{8691B799-063D-48B9-BA71-C6B470E57745}"/>
              </a:ext>
            </a:extLst>
          </p:cNvPr>
          <p:cNvSpPr/>
          <p:nvPr/>
        </p:nvSpPr>
        <p:spPr>
          <a:xfrm>
            <a:off x="10000243" y="5587626"/>
            <a:ext cx="1214530"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MDE</a:t>
            </a:r>
          </a:p>
          <a:p>
            <a:pPr algn="ctr" defTabSz="914126"/>
            <a:r>
              <a:rPr lang="en-US" sz="1799" dirty="0">
                <a:solidFill>
                  <a:prstClr val="white"/>
                </a:solidFill>
                <a:latin typeface="Calibri"/>
              </a:rPr>
              <a:t>@</a:t>
            </a:r>
          </a:p>
        </p:txBody>
      </p:sp>
      <p:cxnSp>
        <p:nvCxnSpPr>
          <p:cNvPr id="17" name="Straight Connector 16">
            <a:extLst>
              <a:ext uri="{FF2B5EF4-FFF2-40B4-BE49-F238E27FC236}">
                <a16:creationId xmlns:a16="http://schemas.microsoft.com/office/drawing/2014/main" id="{4DF06447-A769-496A-9B88-EE55436ACAE1}"/>
              </a:ext>
            </a:extLst>
          </p:cNvPr>
          <p:cNvCxnSpPr>
            <a:stCxn id="13" idx="3"/>
            <a:endCxn id="21" idx="1"/>
          </p:cNvCxnSpPr>
          <p:nvPr/>
        </p:nvCxnSpPr>
        <p:spPr>
          <a:xfrm>
            <a:off x="9420221" y="5904586"/>
            <a:ext cx="580023" cy="0"/>
          </a:xfrm>
          <a:prstGeom prst="line">
            <a:avLst/>
          </a:prstGeom>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521A704F-5CFE-4A10-8072-B68F2C64787A}"/>
              </a:ext>
            </a:extLst>
          </p:cNvPr>
          <p:cNvSpPr/>
          <p:nvPr/>
        </p:nvSpPr>
        <p:spPr>
          <a:xfrm>
            <a:off x="8315588" y="5233382"/>
            <a:ext cx="2805357" cy="26386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OData Service</a:t>
            </a:r>
          </a:p>
        </p:txBody>
      </p:sp>
      <p:sp>
        <p:nvSpPr>
          <p:cNvPr id="29" name="Rectangle 28">
            <a:extLst>
              <a:ext uri="{FF2B5EF4-FFF2-40B4-BE49-F238E27FC236}">
                <a16:creationId xmlns:a16="http://schemas.microsoft.com/office/drawing/2014/main" id="{8472330A-A26B-49E9-9542-D8F425B0B703}"/>
              </a:ext>
            </a:extLst>
          </p:cNvPr>
          <p:cNvSpPr/>
          <p:nvPr/>
        </p:nvSpPr>
        <p:spPr>
          <a:xfrm>
            <a:off x="622500"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30" name="TextBox 29">
            <a:extLst>
              <a:ext uri="{FF2B5EF4-FFF2-40B4-BE49-F238E27FC236}">
                <a16:creationId xmlns:a16="http://schemas.microsoft.com/office/drawing/2014/main" id="{A08A62E1-41EF-424C-B62D-BC361DDF7E54}"/>
              </a:ext>
            </a:extLst>
          </p:cNvPr>
          <p:cNvSpPr txBox="1"/>
          <p:nvPr/>
        </p:nvSpPr>
        <p:spPr>
          <a:xfrm>
            <a:off x="2139574" y="3972464"/>
            <a:ext cx="1223235" cy="646163"/>
          </a:xfrm>
          <a:prstGeom prst="rect">
            <a:avLst/>
          </a:prstGeom>
          <a:noFill/>
        </p:spPr>
        <p:txBody>
          <a:bodyPr wrap="square" rtlCol="0">
            <a:spAutoFit/>
          </a:bodyPr>
          <a:lstStyle/>
          <a:p>
            <a:pPr algn="ctr" defTabSz="914126"/>
            <a:r>
              <a:rPr lang="en-US" sz="1799" b="1" dirty="0">
                <a:solidFill>
                  <a:prstClr val="black"/>
                </a:solidFill>
                <a:latin typeface="Calibri"/>
              </a:rPr>
              <a:t>VS Code </a:t>
            </a:r>
          </a:p>
          <a:p>
            <a:pPr algn="ctr" defTabSz="914126"/>
            <a:r>
              <a:rPr lang="en-US" sz="1799" b="1" dirty="0">
                <a:solidFill>
                  <a:prstClr val="black"/>
                </a:solidFill>
                <a:latin typeface="Calibri"/>
              </a:rPr>
              <a:t>BAS</a:t>
            </a:r>
          </a:p>
        </p:txBody>
      </p:sp>
      <p:pic>
        <p:nvPicPr>
          <p:cNvPr id="26" name="Picture 6"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717" y="3972463"/>
            <a:ext cx="611933" cy="6119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www12.lunapic.com/editor/working/161406318813978311?5830121565">
            <a:extLst>
              <a:ext uri="{FF2B5EF4-FFF2-40B4-BE49-F238E27FC236}">
                <a16:creationId xmlns:a16="http://schemas.microsoft.com/office/drawing/2014/main" id="{6F018121-E4D6-4EA9-AE3C-2929244546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0175" y="3744855"/>
            <a:ext cx="1296926" cy="10186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79D31B5-65E7-4A1B-91EE-FEA5D320A7C3}"/>
              </a:ext>
            </a:extLst>
          </p:cNvPr>
          <p:cNvSpPr/>
          <p:nvPr/>
        </p:nvSpPr>
        <p:spPr>
          <a:xfrm>
            <a:off x="348252" y="5128686"/>
            <a:ext cx="3891718"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22" name="Rectangle: Rounded Corners 21">
            <a:extLst>
              <a:ext uri="{FF2B5EF4-FFF2-40B4-BE49-F238E27FC236}">
                <a16:creationId xmlns:a16="http://schemas.microsoft.com/office/drawing/2014/main" id="{F15BFA84-ED3F-4667-971B-0F6F0B6B68F6}"/>
              </a:ext>
            </a:extLst>
          </p:cNvPr>
          <p:cNvSpPr/>
          <p:nvPr/>
        </p:nvSpPr>
        <p:spPr>
          <a:xfrm>
            <a:off x="455833" y="5471518"/>
            <a:ext cx="1613159" cy="6339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126"/>
            <a:r>
              <a:rPr lang="en-US" sz="1799" dirty="0">
                <a:solidFill>
                  <a:prstClr val="white"/>
                </a:solidFill>
                <a:latin typeface="Calibri"/>
              </a:rPr>
              <a:t>Fiori Elements Project</a:t>
            </a:r>
          </a:p>
        </p:txBody>
      </p:sp>
      <p:sp>
        <p:nvSpPr>
          <p:cNvPr id="33" name="Rectangle: Rounded Corners 32">
            <a:extLst>
              <a:ext uri="{FF2B5EF4-FFF2-40B4-BE49-F238E27FC236}">
                <a16:creationId xmlns:a16="http://schemas.microsoft.com/office/drawing/2014/main" id="{12A00A96-C556-44FF-9C2F-3AA4BB9AF2DE}"/>
              </a:ext>
            </a:extLst>
          </p:cNvPr>
          <p:cNvSpPr/>
          <p:nvPr/>
        </p:nvSpPr>
        <p:spPr>
          <a:xfrm>
            <a:off x="2325828" y="5471518"/>
            <a:ext cx="1828331"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Annotations.xml</a:t>
            </a:r>
          </a:p>
        </p:txBody>
      </p:sp>
      <p:cxnSp>
        <p:nvCxnSpPr>
          <p:cNvPr id="24" name="Straight Connector 23">
            <a:extLst>
              <a:ext uri="{FF2B5EF4-FFF2-40B4-BE49-F238E27FC236}">
                <a16:creationId xmlns:a16="http://schemas.microsoft.com/office/drawing/2014/main" id="{2A640C80-5037-46AA-AC3C-A54B5D3A58A1}"/>
              </a:ext>
            </a:extLst>
          </p:cNvPr>
          <p:cNvCxnSpPr>
            <a:stCxn id="22" idx="3"/>
            <a:endCxn id="33" idx="1"/>
          </p:cNvCxnSpPr>
          <p:nvPr/>
        </p:nvCxnSpPr>
        <p:spPr>
          <a:xfrm>
            <a:off x="2068992" y="5788478"/>
            <a:ext cx="256836"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98C803A-457F-4D27-988F-E21557044665}"/>
              </a:ext>
            </a:extLst>
          </p:cNvPr>
          <p:cNvCxnSpPr>
            <a:cxnSpLocks/>
            <a:endCxn id="20" idx="0"/>
          </p:cNvCxnSpPr>
          <p:nvPr/>
        </p:nvCxnSpPr>
        <p:spPr>
          <a:xfrm>
            <a:off x="2294111" y="4757090"/>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a16="http://schemas.microsoft.com/office/drawing/2014/main" id="{9429AB50-8785-4D7B-80AF-F11FBEB8E2D2}"/>
              </a:ext>
            </a:extLst>
          </p:cNvPr>
          <p:cNvCxnSpPr>
            <a:cxnSpLocks/>
            <a:stCxn id="15" idx="2"/>
          </p:cNvCxnSpPr>
          <p:nvPr/>
        </p:nvCxnSpPr>
        <p:spPr>
          <a:xfrm>
            <a:off x="2068992" y="3217599"/>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Straight Arrow Connector 44">
            <a:extLst>
              <a:ext uri="{FF2B5EF4-FFF2-40B4-BE49-F238E27FC236}">
                <a16:creationId xmlns:a16="http://schemas.microsoft.com/office/drawing/2014/main" id="{15A8A238-B499-4F55-BB6A-292359E960DF}"/>
              </a:ext>
            </a:extLst>
          </p:cNvPr>
          <p:cNvCxnSpPr>
            <a:cxnSpLocks/>
          </p:cNvCxnSpPr>
          <p:nvPr/>
        </p:nvCxnSpPr>
        <p:spPr>
          <a:xfrm>
            <a:off x="9794591" y="4750687"/>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6" name="Straight Arrow Connector 45">
            <a:extLst>
              <a:ext uri="{FF2B5EF4-FFF2-40B4-BE49-F238E27FC236}">
                <a16:creationId xmlns:a16="http://schemas.microsoft.com/office/drawing/2014/main" id="{53C93BAB-BAB7-44B0-A7B8-83AD12E2E099}"/>
              </a:ext>
            </a:extLst>
          </p:cNvPr>
          <p:cNvCxnSpPr>
            <a:cxnSpLocks/>
          </p:cNvCxnSpPr>
          <p:nvPr/>
        </p:nvCxnSpPr>
        <p:spPr>
          <a:xfrm>
            <a:off x="9569472" y="3211197"/>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32" name="Picture 8"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5829" y="5005114"/>
            <a:ext cx="3677167" cy="1359866"/>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Chevron 41">
            <a:extLst>
              <a:ext uri="{FF2B5EF4-FFF2-40B4-BE49-F238E27FC236}">
                <a16:creationId xmlns:a16="http://schemas.microsoft.com/office/drawing/2014/main" id="{E72E7772-E364-444F-8283-B213B042E609}"/>
              </a:ext>
            </a:extLst>
          </p:cNvPr>
          <p:cNvSpPr/>
          <p:nvPr/>
        </p:nvSpPr>
        <p:spPr>
          <a:xfrm rot="16200000">
            <a:off x="5834877" y="4551485"/>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3" name="Arrow: Chevron 52">
            <a:extLst>
              <a:ext uri="{FF2B5EF4-FFF2-40B4-BE49-F238E27FC236}">
                <a16:creationId xmlns:a16="http://schemas.microsoft.com/office/drawing/2014/main" id="{D9735AC5-C40A-4CBB-9BC9-F79F6E9535F9}"/>
              </a:ext>
            </a:extLst>
          </p:cNvPr>
          <p:cNvSpPr/>
          <p:nvPr/>
        </p:nvSpPr>
        <p:spPr>
          <a:xfrm rot="16200000">
            <a:off x="5834877" y="4166312"/>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4" name="Arrow: Chevron 53">
            <a:extLst>
              <a:ext uri="{FF2B5EF4-FFF2-40B4-BE49-F238E27FC236}">
                <a16:creationId xmlns:a16="http://schemas.microsoft.com/office/drawing/2014/main" id="{9A85A4C7-3591-49E7-AE87-C0BCA929A9EF}"/>
              </a:ext>
            </a:extLst>
          </p:cNvPr>
          <p:cNvSpPr/>
          <p:nvPr/>
        </p:nvSpPr>
        <p:spPr>
          <a:xfrm rot="16200000">
            <a:off x="5834877" y="3801200"/>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pic>
        <p:nvPicPr>
          <p:cNvPr id="1034" name="Picture 10"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073" y="1439995"/>
            <a:ext cx="2754386" cy="183479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2E06857-E692-4AF1-BD1E-426CC532AF69}"/>
              </a:ext>
            </a:extLst>
          </p:cNvPr>
          <p:cNvSpPr txBox="1"/>
          <p:nvPr/>
        </p:nvSpPr>
        <p:spPr>
          <a:xfrm>
            <a:off x="3362810" y="849149"/>
            <a:ext cx="3404164" cy="861550"/>
          </a:xfrm>
          <a:prstGeom prst="rect">
            <a:avLst/>
          </a:prstGeom>
          <a:noFill/>
        </p:spPr>
        <p:txBody>
          <a:bodyPr wrap="square" rtlCol="0">
            <a:spAutoFit/>
          </a:bodyPr>
          <a:lstStyle/>
          <a:p>
            <a:pPr algn="ctr" defTabSz="914126"/>
            <a:r>
              <a:rPr lang="en-US" sz="3199" b="1" dirty="0">
                <a:solidFill>
                  <a:srgbClr val="00B050"/>
                </a:solidFill>
                <a:latin typeface="Calibri"/>
              </a:rPr>
              <a:t>Anubhav</a:t>
            </a:r>
          </a:p>
          <a:p>
            <a:pPr algn="ctr" defTabSz="914126"/>
            <a:r>
              <a:rPr lang="en-US" sz="1799" b="1" dirty="0">
                <a:solidFill>
                  <a:prstClr val="black"/>
                </a:solidFill>
                <a:latin typeface="Calibri"/>
              </a:rPr>
              <a:t>Happy User</a:t>
            </a:r>
          </a:p>
        </p:txBody>
      </p:sp>
      <p:pic>
        <p:nvPicPr>
          <p:cNvPr id="1036" name="Picture 12"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65593" y="1168231"/>
            <a:ext cx="2050644" cy="99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18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1000"/>
                                        <p:tgtEl>
                                          <p:spTgt spid="45"/>
                                        </p:tgtEl>
                                      </p:cBhvr>
                                    </p:animEffect>
                                    <p:anim calcmode="lin" valueType="num">
                                      <p:cBhvr>
                                        <p:cTn id="36" dur="1000" fill="hold"/>
                                        <p:tgtEl>
                                          <p:spTgt spid="45"/>
                                        </p:tgtEl>
                                        <p:attrNameLst>
                                          <p:attrName>ppt_x</p:attrName>
                                        </p:attrNameLst>
                                      </p:cBhvr>
                                      <p:tavLst>
                                        <p:tav tm="0">
                                          <p:val>
                                            <p:strVal val="#ppt_x"/>
                                          </p:val>
                                        </p:tav>
                                        <p:tav tm="100000">
                                          <p:val>
                                            <p:strVal val="#ppt_x"/>
                                          </p:val>
                                        </p:tav>
                                      </p:tavLst>
                                    </p:anim>
                                    <p:anim calcmode="lin" valueType="num">
                                      <p:cBhvr>
                                        <p:cTn id="37" dur="1000" fill="hold"/>
                                        <p:tgtEl>
                                          <p:spTgt spid="4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1000"/>
                                        <p:tgtEl>
                                          <p:spTgt spid="30"/>
                                        </p:tgtEl>
                                      </p:cBhvr>
                                    </p:animEffect>
                                    <p:anim calcmode="lin" valueType="num">
                                      <p:cBhvr>
                                        <p:cTn id="84" dur="1000" fill="hold"/>
                                        <p:tgtEl>
                                          <p:spTgt spid="30"/>
                                        </p:tgtEl>
                                        <p:attrNameLst>
                                          <p:attrName>ppt_x</p:attrName>
                                        </p:attrNameLst>
                                      </p:cBhvr>
                                      <p:tavLst>
                                        <p:tav tm="0">
                                          <p:val>
                                            <p:strVal val="#ppt_x"/>
                                          </p:val>
                                        </p:tav>
                                        <p:tav tm="100000">
                                          <p:val>
                                            <p:strVal val="#ppt_x"/>
                                          </p:val>
                                        </p:tav>
                                      </p:tavLst>
                                    </p:anim>
                                    <p:anim calcmode="lin" valueType="num">
                                      <p:cBhvr>
                                        <p:cTn id="85" dur="1000" fill="hold"/>
                                        <p:tgtEl>
                                          <p:spTgt spid="3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1000"/>
                                        <p:tgtEl>
                                          <p:spTgt spid="26"/>
                                        </p:tgtEl>
                                      </p:cBhvr>
                                    </p:animEffect>
                                    <p:anim calcmode="lin" valueType="num">
                                      <p:cBhvr>
                                        <p:cTn id="94" dur="1000" fill="hold"/>
                                        <p:tgtEl>
                                          <p:spTgt spid="26"/>
                                        </p:tgtEl>
                                        <p:attrNameLst>
                                          <p:attrName>ppt_x</p:attrName>
                                        </p:attrNameLst>
                                      </p:cBhvr>
                                      <p:tavLst>
                                        <p:tav tm="0">
                                          <p:val>
                                            <p:strVal val="#ppt_x"/>
                                          </p:val>
                                        </p:tav>
                                        <p:tav tm="100000">
                                          <p:val>
                                            <p:strVal val="#ppt_x"/>
                                          </p:val>
                                        </p:tav>
                                      </p:tavLst>
                                    </p:anim>
                                    <p:anim calcmode="lin" valueType="num">
                                      <p:cBhvr>
                                        <p:cTn id="9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1000"/>
                                        <p:tgtEl>
                                          <p:spTgt spid="33"/>
                                        </p:tgtEl>
                                      </p:cBhvr>
                                    </p:animEffect>
                                    <p:anim calcmode="lin" valueType="num">
                                      <p:cBhvr>
                                        <p:cTn id="111" dur="1000" fill="hold"/>
                                        <p:tgtEl>
                                          <p:spTgt spid="33"/>
                                        </p:tgtEl>
                                        <p:attrNameLst>
                                          <p:attrName>ppt_x</p:attrName>
                                        </p:attrNameLst>
                                      </p:cBhvr>
                                      <p:tavLst>
                                        <p:tav tm="0">
                                          <p:val>
                                            <p:strVal val="#ppt_x"/>
                                          </p:val>
                                        </p:tav>
                                        <p:tav tm="100000">
                                          <p:val>
                                            <p:strVal val="#ppt_x"/>
                                          </p:val>
                                        </p:tav>
                                      </p:tavLst>
                                    </p:anim>
                                    <p:anim calcmode="lin" valueType="num">
                                      <p:cBhvr>
                                        <p:cTn id="112" dur="1000" fill="hold"/>
                                        <p:tgtEl>
                                          <p:spTgt spid="3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1000"/>
                                        <p:tgtEl>
                                          <p:spTgt spid="22"/>
                                        </p:tgtEl>
                                      </p:cBhvr>
                                    </p:animEffect>
                                    <p:anim calcmode="lin" valueType="num">
                                      <p:cBhvr>
                                        <p:cTn id="116" dur="1000" fill="hold"/>
                                        <p:tgtEl>
                                          <p:spTgt spid="22"/>
                                        </p:tgtEl>
                                        <p:attrNameLst>
                                          <p:attrName>ppt_x</p:attrName>
                                        </p:attrNameLst>
                                      </p:cBhvr>
                                      <p:tavLst>
                                        <p:tav tm="0">
                                          <p:val>
                                            <p:strVal val="#ppt_x"/>
                                          </p:val>
                                        </p:tav>
                                        <p:tav tm="100000">
                                          <p:val>
                                            <p:strVal val="#ppt_x"/>
                                          </p:val>
                                        </p:tav>
                                      </p:tavLst>
                                    </p:anim>
                                    <p:anim calcmode="lin" valueType="num">
                                      <p:cBhvr>
                                        <p:cTn id="117" dur="1000" fill="hold"/>
                                        <p:tgtEl>
                                          <p:spTgt spid="22"/>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nodeType="clickEffect">
                                  <p:stCondLst>
                                    <p:cond delay="0"/>
                                  </p:stCondLst>
                                  <p:childTnLst>
                                    <p:set>
                                      <p:cBhvr>
                                        <p:cTn id="126" dur="1" fill="hold">
                                          <p:stCondLst>
                                            <p:cond delay="0"/>
                                          </p:stCondLst>
                                        </p:cTn>
                                        <p:tgtEl>
                                          <p:spTgt spid="1032"/>
                                        </p:tgtEl>
                                        <p:attrNameLst>
                                          <p:attrName>style.visibility</p:attrName>
                                        </p:attrNameLst>
                                      </p:cBhvr>
                                      <p:to>
                                        <p:strVal val="visible"/>
                                      </p:to>
                                    </p:set>
                                    <p:anim calcmode="lin" valueType="num">
                                      <p:cBhvr>
                                        <p:cTn id="127" dur="500" fill="hold"/>
                                        <p:tgtEl>
                                          <p:spTgt spid="1032"/>
                                        </p:tgtEl>
                                        <p:attrNameLst>
                                          <p:attrName>ppt_w</p:attrName>
                                        </p:attrNameLst>
                                      </p:cBhvr>
                                      <p:tavLst>
                                        <p:tav tm="0">
                                          <p:val>
                                            <p:fltVal val="0"/>
                                          </p:val>
                                        </p:tav>
                                        <p:tav tm="100000">
                                          <p:val>
                                            <p:strVal val="#ppt_w"/>
                                          </p:val>
                                        </p:tav>
                                      </p:tavLst>
                                    </p:anim>
                                    <p:anim calcmode="lin" valueType="num">
                                      <p:cBhvr>
                                        <p:cTn id="128" dur="500" fill="hold"/>
                                        <p:tgtEl>
                                          <p:spTgt spid="1032"/>
                                        </p:tgtEl>
                                        <p:attrNameLst>
                                          <p:attrName>ppt_h</p:attrName>
                                        </p:attrNameLst>
                                      </p:cBhvr>
                                      <p:tavLst>
                                        <p:tav tm="0">
                                          <p:val>
                                            <p:fltVal val="0"/>
                                          </p:val>
                                        </p:tav>
                                        <p:tav tm="100000">
                                          <p:val>
                                            <p:strVal val="#ppt_h"/>
                                          </p:val>
                                        </p:tav>
                                      </p:tavLst>
                                    </p:anim>
                                    <p:animEffect transition="in" filter="fade">
                                      <p:cBhvr>
                                        <p:cTn id="129" dur="500"/>
                                        <p:tgtEl>
                                          <p:spTgt spid="1032"/>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2"/>
                                        </p:tgtEl>
                                        <p:attrNameLst>
                                          <p:attrName>style.visibility</p:attrName>
                                        </p:attrNameLst>
                                      </p:cBhvr>
                                      <p:to>
                                        <p:strVal val="visible"/>
                                      </p:to>
                                    </p:set>
                                    <p:anim calcmode="lin" valueType="num">
                                      <p:cBhvr additive="base">
                                        <p:cTn id="134" dur="800" fill="hold"/>
                                        <p:tgtEl>
                                          <p:spTgt spid="42"/>
                                        </p:tgtEl>
                                        <p:attrNameLst>
                                          <p:attrName>ppt_x</p:attrName>
                                        </p:attrNameLst>
                                      </p:cBhvr>
                                      <p:tavLst>
                                        <p:tav tm="0">
                                          <p:val>
                                            <p:strVal val="#ppt_x"/>
                                          </p:val>
                                        </p:tav>
                                        <p:tav tm="100000">
                                          <p:val>
                                            <p:strVal val="#ppt_x"/>
                                          </p:val>
                                        </p:tav>
                                      </p:tavLst>
                                    </p:anim>
                                    <p:anim calcmode="lin" valueType="num">
                                      <p:cBhvr additive="base">
                                        <p:cTn id="135" dur="800" fill="hold"/>
                                        <p:tgtEl>
                                          <p:spTgt spid="42"/>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500"/>
                                  </p:stCondLst>
                                  <p:childTnLst>
                                    <p:set>
                                      <p:cBhvr>
                                        <p:cTn id="137" dur="1" fill="hold">
                                          <p:stCondLst>
                                            <p:cond delay="0"/>
                                          </p:stCondLst>
                                        </p:cTn>
                                        <p:tgtEl>
                                          <p:spTgt spid="53"/>
                                        </p:tgtEl>
                                        <p:attrNameLst>
                                          <p:attrName>style.visibility</p:attrName>
                                        </p:attrNameLst>
                                      </p:cBhvr>
                                      <p:to>
                                        <p:strVal val="visible"/>
                                      </p:to>
                                    </p:set>
                                    <p:anim calcmode="lin" valueType="num">
                                      <p:cBhvr additive="base">
                                        <p:cTn id="138" dur="1000" fill="hold"/>
                                        <p:tgtEl>
                                          <p:spTgt spid="53"/>
                                        </p:tgtEl>
                                        <p:attrNameLst>
                                          <p:attrName>ppt_x</p:attrName>
                                        </p:attrNameLst>
                                      </p:cBhvr>
                                      <p:tavLst>
                                        <p:tav tm="0">
                                          <p:val>
                                            <p:strVal val="#ppt_x"/>
                                          </p:val>
                                        </p:tav>
                                        <p:tav tm="100000">
                                          <p:val>
                                            <p:strVal val="#ppt_x"/>
                                          </p:val>
                                        </p:tav>
                                      </p:tavLst>
                                    </p:anim>
                                    <p:anim calcmode="lin" valueType="num">
                                      <p:cBhvr additive="base">
                                        <p:cTn id="139" dur="1000" fill="hold"/>
                                        <p:tgtEl>
                                          <p:spTgt spid="53"/>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1300"/>
                                  </p:stCondLst>
                                  <p:childTnLst>
                                    <p:set>
                                      <p:cBhvr>
                                        <p:cTn id="141" dur="1" fill="hold">
                                          <p:stCondLst>
                                            <p:cond delay="0"/>
                                          </p:stCondLst>
                                        </p:cTn>
                                        <p:tgtEl>
                                          <p:spTgt spid="54"/>
                                        </p:tgtEl>
                                        <p:attrNameLst>
                                          <p:attrName>style.visibility</p:attrName>
                                        </p:attrNameLst>
                                      </p:cBhvr>
                                      <p:to>
                                        <p:strVal val="visible"/>
                                      </p:to>
                                    </p:set>
                                    <p:anim calcmode="lin" valueType="num">
                                      <p:cBhvr additive="base">
                                        <p:cTn id="142" dur="1000" fill="hold"/>
                                        <p:tgtEl>
                                          <p:spTgt spid="54"/>
                                        </p:tgtEl>
                                        <p:attrNameLst>
                                          <p:attrName>ppt_x</p:attrName>
                                        </p:attrNameLst>
                                      </p:cBhvr>
                                      <p:tavLst>
                                        <p:tav tm="0">
                                          <p:val>
                                            <p:strVal val="#ppt_x"/>
                                          </p:val>
                                        </p:tav>
                                        <p:tav tm="100000">
                                          <p:val>
                                            <p:strVal val="#ppt_x"/>
                                          </p:val>
                                        </p:tav>
                                      </p:tavLst>
                                    </p:anim>
                                    <p:anim calcmode="lin" valueType="num">
                                      <p:cBhvr additive="base">
                                        <p:cTn id="143"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randombar(horizontal)">
                                      <p:cBhvr>
                                        <p:cTn id="148" dur="500"/>
                                        <p:tgtEl>
                                          <p:spTgt spid="56"/>
                                        </p:tgtEl>
                                      </p:cBhvr>
                                    </p:animEffect>
                                  </p:childTnLst>
                                </p:cTn>
                              </p:par>
                              <p:par>
                                <p:cTn id="149" presetID="14" presetClass="entr" presetSubtype="10" fill="hold" nodeType="withEffect">
                                  <p:stCondLst>
                                    <p:cond delay="0"/>
                                  </p:stCondLst>
                                  <p:childTnLst>
                                    <p:set>
                                      <p:cBhvr>
                                        <p:cTn id="150" dur="1" fill="hold">
                                          <p:stCondLst>
                                            <p:cond delay="0"/>
                                          </p:stCondLst>
                                        </p:cTn>
                                        <p:tgtEl>
                                          <p:spTgt spid="1034"/>
                                        </p:tgtEl>
                                        <p:attrNameLst>
                                          <p:attrName>style.visibility</p:attrName>
                                        </p:attrNameLst>
                                      </p:cBhvr>
                                      <p:to>
                                        <p:strVal val="visible"/>
                                      </p:to>
                                    </p:set>
                                    <p:animEffect transition="in" filter="randombar(horizontal)">
                                      <p:cBhvr>
                                        <p:cTn id="151" dur="500"/>
                                        <p:tgtEl>
                                          <p:spTgt spid="1034"/>
                                        </p:tgtEl>
                                      </p:cBhvr>
                                    </p:animEffect>
                                  </p:childTnLst>
                                </p:cTn>
                              </p:par>
                              <p:par>
                                <p:cTn id="152" presetID="14" presetClass="entr" presetSubtype="10" fill="hold" nodeType="withEffect">
                                  <p:stCondLst>
                                    <p:cond delay="0"/>
                                  </p:stCondLst>
                                  <p:childTnLst>
                                    <p:set>
                                      <p:cBhvr>
                                        <p:cTn id="153" dur="1" fill="hold">
                                          <p:stCondLst>
                                            <p:cond delay="0"/>
                                          </p:stCondLst>
                                        </p:cTn>
                                        <p:tgtEl>
                                          <p:spTgt spid="1036"/>
                                        </p:tgtEl>
                                        <p:attrNameLst>
                                          <p:attrName>style.visibility</p:attrName>
                                        </p:attrNameLst>
                                      </p:cBhvr>
                                      <p:to>
                                        <p:strVal val="visible"/>
                                      </p:to>
                                    </p:set>
                                    <p:animEffect transition="in" filter="randombar(horizontal)">
                                      <p:cBhvr>
                                        <p:cTn id="154"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15" grpId="0"/>
      <p:bldP spid="6" grpId="0" animBg="1"/>
      <p:bldP spid="12" grpId="0"/>
      <p:bldP spid="13" grpId="0" animBg="1"/>
      <p:bldP spid="21" grpId="0" animBg="1"/>
      <p:bldP spid="18" grpId="0" animBg="1"/>
      <p:bldP spid="29" grpId="0" animBg="1"/>
      <p:bldP spid="30" grpId="0"/>
      <p:bldP spid="20" grpId="0" animBg="1"/>
      <p:bldP spid="22" grpId="0" animBg="1"/>
      <p:bldP spid="33" grpId="0" animBg="1"/>
      <p:bldP spid="42" grpId="0" animBg="1"/>
      <p:bldP spid="53" grpId="0" animBg="1"/>
      <p:bldP spid="54" grpId="0" animBg="1"/>
      <p:bldP spid="5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Big Picture – Architecture </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3" name="Picture 2">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207" y="1120611"/>
            <a:ext cx="9142411" cy="5089275"/>
          </a:xfrm>
          <a:prstGeom prst="rect">
            <a:avLst/>
          </a:prstGeom>
        </p:spPr>
      </p:pic>
    </p:spTree>
    <p:extLst>
      <p:ext uri="{BB962C8B-B14F-4D97-AF65-F5344CB8AC3E}">
        <p14:creationId xmlns:p14="http://schemas.microsoft.com/office/powerpoint/2010/main" val="39732815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9775</TotalTime>
  <Words>1194</Words>
  <Application>Microsoft Office PowerPoint</Application>
  <PresentationFormat>Custom</PresentationFormat>
  <Paragraphs>172</Paragraphs>
  <Slides>25</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25</vt:i4>
      </vt:variant>
    </vt:vector>
  </HeadingPairs>
  <TitlesOfParts>
    <vt:vector size="37" baseType="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4_Office Theme</vt:lpstr>
      <vt:lpstr>PowerPoint Presentation</vt:lpstr>
      <vt:lpstr>PowerPoint Presentation</vt:lpstr>
      <vt:lpstr>Create OData Service ( Business Service )</vt:lpstr>
      <vt:lpstr>Service Binding ( Business Service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Developing Read only List Report </vt:lpstr>
      <vt:lpstr>Features with use of Annotation</vt:lpstr>
      <vt:lpstr>CDS Views with Annotations</vt:lpstr>
      <vt:lpstr>Local Types/Classes in ABAP with Global Classes</vt:lpstr>
      <vt:lpstr>Implementing Class Pool Concept</vt:lpstr>
      <vt:lpstr>PowerPoint Presentation</vt:lpstr>
      <vt:lpstr>PowerPoint Presentation</vt:lpstr>
      <vt:lpstr>PowerPoint Presentation</vt:lpstr>
      <vt:lpstr>PowerPoint Presentation</vt:lpstr>
      <vt:lpstr>PowerPoint Presentation</vt:lpstr>
      <vt:lpstr>Behavior Definition  </vt:lpstr>
      <vt:lpstr>Business Object’s Runtime Implementation</vt:lpstr>
      <vt:lpstr>Implementing of Behaviour Definition</vt:lpstr>
      <vt:lpstr>Exercise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288</cp:revision>
  <dcterms:created xsi:type="dcterms:W3CDTF">2013-09-12T13:05:01Z</dcterms:created>
  <dcterms:modified xsi:type="dcterms:W3CDTF">2021-11-28T11:42:11Z</dcterms:modified>
</cp:coreProperties>
</file>